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9" r:id="rId2"/>
    <p:sldId id="364" r:id="rId3"/>
    <p:sldId id="365" r:id="rId4"/>
    <p:sldId id="340" r:id="rId5"/>
    <p:sldId id="341" r:id="rId6"/>
    <p:sldId id="343" r:id="rId7"/>
    <p:sldId id="344" r:id="rId8"/>
    <p:sldId id="345" r:id="rId9"/>
    <p:sldId id="346" r:id="rId10"/>
    <p:sldId id="347" r:id="rId11"/>
    <p:sldId id="348" r:id="rId12"/>
    <p:sldId id="349" r:id="rId13"/>
    <p:sldId id="363" r:id="rId14"/>
    <p:sldId id="352" r:id="rId15"/>
    <p:sldId id="354" r:id="rId16"/>
    <p:sldId id="353" r:id="rId17"/>
    <p:sldId id="261" r:id="rId18"/>
    <p:sldId id="361" r:id="rId19"/>
    <p:sldId id="358" r:id="rId20"/>
    <p:sldId id="350"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36077-1BBD-F2AF-81F4-645B41E7D3CB}" name="Joni Dolce" initials="JD" userId="S::dolcejn@shp.rutgers.edu::995d7936-d7d7-42b2-9b92-a04ac3189bac" providerId="AD"/>
  <p188:author id="{AACC5CC7-870E-A755-A732-A11F9CC7E185}" name="Sean Karyczak" initials="SK" userId="S::karyczse@shp.rutgers.edu::7812462a-388a-47b9-9465-14b51a1cccd5" providerId="AD"/>
  <p188:author id="{3EBBA4CB-452D-EF49-9609-6D13E30C6CBE}" name="Michelle Zechner" initials="MZ" userId="S::zechnemr@shp.rutgers.edu::9b6c51c9-40cd-437c-9000-564ee375f4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CC0033"/>
    <a:srgbClr val="E56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065" autoAdjust="0"/>
  </p:normalViewPr>
  <p:slideViewPr>
    <p:cSldViewPr snapToGrid="0">
      <p:cViewPr varScale="1">
        <p:scale>
          <a:sx n="55" d="100"/>
          <a:sy n="55" d="100"/>
        </p:scale>
        <p:origin x="17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33F83-5CE7-4B10-BBCD-F1E3F42B142D}"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F4484-F0D8-484D-9C4E-4D49824548E5}" type="slidenum">
              <a:rPr lang="en-US" smtClean="0"/>
              <a:t>‹#›</a:t>
            </a:fld>
            <a:endParaRPr lang="en-US"/>
          </a:p>
        </p:txBody>
      </p:sp>
    </p:spTree>
    <p:extLst>
      <p:ext uri="{BB962C8B-B14F-4D97-AF65-F5344CB8AC3E}">
        <p14:creationId xmlns:p14="http://schemas.microsoft.com/office/powerpoint/2010/main" val="222228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Say: </a:t>
            </a:r>
            <a:r>
              <a:rPr lang="en-US" dirty="0">
                <a:latin typeface="Arial" panose="020B0604020202020204" pitchFamily="34" charset="0"/>
                <a:cs typeface="Arial" panose="020B0604020202020204" pitchFamily="34" charset="0"/>
              </a:rPr>
              <a:t>Welcome to this training series on foundational communication skills; mental health setting. The series contains three modules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 1: Positive Communication and Barriers to Communication</a:t>
            </a:r>
          </a:p>
          <a:p>
            <a:r>
              <a:rPr lang="en-US" dirty="0">
                <a:latin typeface="Arial" panose="020B0604020202020204" pitchFamily="34" charset="0"/>
                <a:cs typeface="Arial" panose="020B0604020202020204" pitchFamily="34" charset="0"/>
              </a:rPr>
              <a:t>Module 2: Active Listening Skills; and Module </a:t>
            </a:r>
          </a:p>
          <a:p>
            <a:r>
              <a:rPr lang="en-US" dirty="0">
                <a:latin typeface="Arial" panose="020B0604020202020204" pitchFamily="34" charset="0"/>
                <a:cs typeface="Arial" panose="020B0604020202020204" pitchFamily="34" charset="0"/>
              </a:rPr>
              <a:t>Module 3:  Putting it All Together: Applying Communication Skills in Your Setting. </a:t>
            </a:r>
          </a:p>
          <a:p>
            <a:r>
              <a:rPr lang="en-US" dirty="0">
                <a:latin typeface="Arial" panose="020B0604020202020204" pitchFamily="34" charset="0"/>
                <a:cs typeface="Arial" panose="020B0604020202020204" pitchFamily="34" charset="0"/>
              </a:rPr>
              <a:t>This training will be a balance of information, observations of the skills in use, and an opportunity to practice using these skills and applying them in your own setting.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Trainer note: </a:t>
            </a: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This series is a total </a:t>
            </a:r>
            <a:r>
              <a:rPr kumimoji="0" lang="en-US" sz="12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rPr>
              <a:t>of approximately six hours. Module 1 has been designed to be approximately 90 minutes, Module 2 has been designed to be about 3 hours, and Module 3 has been designed to be about 90 minutes.</a:t>
            </a:r>
          </a:p>
          <a:p>
            <a:endParaRPr lang="en-US" b="1" dirty="0"/>
          </a:p>
        </p:txBody>
      </p:sp>
      <p:sp>
        <p:nvSpPr>
          <p:cNvPr id="4" name="Slide Number Placeholder 3"/>
          <p:cNvSpPr>
            <a:spLocks noGrp="1"/>
          </p:cNvSpPr>
          <p:nvPr>
            <p:ph type="sldNum" sz="quarter" idx="5"/>
          </p:nvPr>
        </p:nvSpPr>
        <p:spPr/>
        <p:txBody>
          <a:bodyPr/>
          <a:lstStyle/>
          <a:p>
            <a:fld id="{383F4484-F0D8-484D-9C4E-4D49824548E5}" type="slidenum">
              <a:rPr lang="en-US" smtClean="0"/>
              <a:t>1</a:t>
            </a:fld>
            <a:endParaRPr lang="en-US"/>
          </a:p>
        </p:txBody>
      </p:sp>
    </p:spTree>
    <p:extLst>
      <p:ext uri="{BB962C8B-B14F-4D97-AF65-F5344CB8AC3E}">
        <p14:creationId xmlns:p14="http://schemas.microsoft.com/office/powerpoint/2010/main" val="99092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LIME serves as a valuable acronym for identifying barriers to effective communication.</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Effective communication is crucial in behavioral health care, yet various obstacles often hinder it. The "LIME" model, which stands for Listener, Interlocutor, Message, and Environment, provides a useful framework for understanding these barriers.</a:t>
            </a:r>
          </a:p>
          <a:p>
            <a:pPr>
              <a:buFontTx/>
              <a:buNone/>
            </a:pPr>
            <a:br>
              <a:rPr lang="en-US" sz="1800" b="0" dirty="0">
                <a:solidFill>
                  <a:srgbClr val="000000"/>
                </a:solidFill>
                <a:latin typeface="Arial" panose="020B0604020202020204" pitchFamily="34" charset="0"/>
                <a:cs typeface="Arial" panose="020B0604020202020204" pitchFamily="34" charset="0"/>
              </a:rPr>
            </a:br>
            <a:r>
              <a:rPr lang="en-US" sz="1800" b="0" dirty="0">
                <a:solidFill>
                  <a:srgbClr val="000000"/>
                </a:solidFill>
                <a:latin typeface="Arial" panose="020B0604020202020204" pitchFamily="34" charset="0"/>
                <a:cs typeface="Arial" panose="020B0604020202020204" pitchFamily="34" charset="0"/>
              </a:rPr>
              <a:t>First, consider the </a:t>
            </a:r>
            <a:r>
              <a:rPr lang="en-US" sz="1800" b="1" dirty="0">
                <a:solidFill>
                  <a:srgbClr val="000000"/>
                </a:solidFill>
                <a:latin typeface="Arial" panose="020B0604020202020204" pitchFamily="34" charset="0"/>
                <a:cs typeface="Arial" panose="020B0604020202020204" pitchFamily="34" charset="0"/>
              </a:rPr>
              <a:t>Listener</a:t>
            </a:r>
            <a:r>
              <a:rPr lang="en-US" sz="1800" b="0" dirty="0">
                <a:solidFill>
                  <a:srgbClr val="000000"/>
                </a:solidFill>
                <a:latin typeface="Arial" panose="020B0604020202020204" pitchFamily="34" charset="0"/>
                <a:cs typeface="Arial" panose="020B0604020202020204" pitchFamily="34" charset="0"/>
              </a:rPr>
              <a:t>. What factors might impede their ability to hear a message? Potential barriers include hearing impairments, distractions, or preoccupation with other thoughts. For professionals, attempting to take notes while conversing can also obstruct effective listening.</a:t>
            </a:r>
            <a:br>
              <a:rPr lang="en-US" sz="1800" b="0" dirty="0">
                <a:solidFill>
                  <a:srgbClr val="000000"/>
                </a:solidFill>
                <a:latin typeface="Arial" panose="020B0604020202020204" pitchFamily="34" charset="0"/>
                <a:cs typeface="Arial" panose="020B0604020202020204" pitchFamily="34" charset="0"/>
              </a:rPr>
            </a:br>
            <a:r>
              <a:rPr lang="en-US" sz="1800" b="0" dirty="0">
                <a:solidFill>
                  <a:srgbClr val="000000"/>
                </a:solidFill>
                <a:latin typeface="Arial" panose="020B0604020202020204" pitchFamily="34" charset="0"/>
                <a:cs typeface="Arial" panose="020B0604020202020204" pitchFamily="34" charset="0"/>
              </a:rPr>
              <a:t>Next, examine the </a:t>
            </a:r>
            <a:r>
              <a:rPr lang="en-US" sz="1800" b="1" dirty="0">
                <a:solidFill>
                  <a:srgbClr val="000000"/>
                </a:solidFill>
                <a:latin typeface="Arial" panose="020B0604020202020204" pitchFamily="34" charset="0"/>
                <a:cs typeface="Arial" panose="020B0604020202020204" pitchFamily="34" charset="0"/>
              </a:rPr>
              <a:t>Interlocutor</a:t>
            </a:r>
            <a:r>
              <a:rPr lang="en-US" sz="1800" b="0" dirty="0">
                <a:solidFill>
                  <a:srgbClr val="000000"/>
                </a:solidFill>
                <a:latin typeface="Arial" panose="020B0604020202020204" pitchFamily="34" charset="0"/>
                <a:cs typeface="Arial" panose="020B0604020202020204" pitchFamily="34" charset="0"/>
              </a:rPr>
              <a:t>. What speaking challenges may arise during communication? Are there language barriers? Has the individual had a challenging day, leading to frustration that affects their communication style?</a:t>
            </a:r>
            <a:br>
              <a:rPr lang="en-US" sz="1800" b="0" dirty="0">
                <a:solidFill>
                  <a:srgbClr val="000000"/>
                </a:solidFill>
                <a:latin typeface="Arial" panose="020B0604020202020204" pitchFamily="34" charset="0"/>
                <a:cs typeface="Arial" panose="020B0604020202020204" pitchFamily="34" charset="0"/>
              </a:rPr>
            </a:br>
            <a:r>
              <a:rPr lang="en-US" sz="1800" b="0" dirty="0">
                <a:solidFill>
                  <a:srgbClr val="000000"/>
                </a:solidFill>
                <a:latin typeface="Arial" panose="020B0604020202020204" pitchFamily="34" charset="0"/>
                <a:cs typeface="Arial" panose="020B0604020202020204" pitchFamily="34" charset="0"/>
              </a:rPr>
              <a:t>Then, consider the </a:t>
            </a:r>
            <a:r>
              <a:rPr lang="en-US" sz="1800" b="1" dirty="0">
                <a:solidFill>
                  <a:srgbClr val="000000"/>
                </a:solidFill>
                <a:latin typeface="Arial" panose="020B0604020202020204" pitchFamily="34" charset="0"/>
                <a:cs typeface="Arial" panose="020B0604020202020204" pitchFamily="34" charset="0"/>
              </a:rPr>
              <a:t>Message</a:t>
            </a:r>
            <a:r>
              <a:rPr lang="en-US" sz="1800" b="0" dirty="0">
                <a:solidFill>
                  <a:srgbClr val="000000"/>
                </a:solidFill>
                <a:latin typeface="Arial" panose="020B0604020202020204" pitchFamily="34" charset="0"/>
                <a:cs typeface="Arial" panose="020B0604020202020204" pitchFamily="34" charset="0"/>
              </a:rPr>
              <a:t>. What are we discussing with the patient? Sometimes, the information we need to convey may be difficult for them to accept, such as sharing bad news or recommending a new treatment. If the message is distressing, the individual may become disengaged and unable to listen.</a:t>
            </a:r>
            <a:br>
              <a:rPr lang="en-US" sz="1800" b="0" dirty="0">
                <a:solidFill>
                  <a:srgbClr val="000000"/>
                </a:solidFill>
                <a:latin typeface="Arial" panose="020B0604020202020204" pitchFamily="34" charset="0"/>
                <a:cs typeface="Arial" panose="020B0604020202020204" pitchFamily="34" charset="0"/>
              </a:rPr>
            </a:br>
            <a:r>
              <a:rPr lang="en-US" sz="1800" b="0" dirty="0">
                <a:solidFill>
                  <a:srgbClr val="000000"/>
                </a:solidFill>
                <a:latin typeface="Arial" panose="020B0604020202020204" pitchFamily="34" charset="0"/>
                <a:cs typeface="Arial" panose="020B0604020202020204" pitchFamily="34" charset="0"/>
              </a:rPr>
              <a:t>Finally, reflect on the </a:t>
            </a:r>
            <a:r>
              <a:rPr lang="en-US" sz="1800" b="1" dirty="0">
                <a:solidFill>
                  <a:srgbClr val="000000"/>
                </a:solidFill>
                <a:latin typeface="Arial" panose="020B0604020202020204" pitchFamily="34" charset="0"/>
                <a:cs typeface="Arial" panose="020B0604020202020204" pitchFamily="34" charset="0"/>
              </a:rPr>
              <a:t>Environment</a:t>
            </a:r>
            <a:r>
              <a:rPr lang="en-US" sz="1800" b="0" dirty="0">
                <a:solidFill>
                  <a:srgbClr val="000000"/>
                </a:solidFill>
                <a:latin typeface="Arial" panose="020B0604020202020204" pitchFamily="34" charset="0"/>
                <a:cs typeface="Arial" panose="020B0604020202020204" pitchFamily="34" charset="0"/>
              </a:rPr>
              <a:t>. What external factors might affect communication? Loud noises in the hallway or an uncomfortable room temperature can be distracting. Consider whether other people, interruptions, or even the presence of a computer for note-taking might hinder open communication.</a:t>
            </a:r>
            <a:br>
              <a:rPr lang="en-US" sz="1800" b="0" dirty="0">
                <a:solidFill>
                  <a:srgbClr val="000000"/>
                </a:solidFill>
                <a:latin typeface="Arial" panose="020B0604020202020204" pitchFamily="34" charset="0"/>
                <a:cs typeface="Arial" panose="020B0604020202020204" pitchFamily="34" charset="0"/>
              </a:rPr>
            </a:b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Encourage individuals to identify barriers specific to their environments.</a:t>
            </a:r>
            <a:br>
              <a:rPr lang="en-US" sz="1800" b="0" dirty="0">
                <a:solidFill>
                  <a:srgbClr val="000000"/>
                </a:solidFill>
                <a:latin typeface="Arial" panose="020B0604020202020204" pitchFamily="34" charset="0"/>
                <a:cs typeface="Arial" panose="020B0604020202020204" pitchFamily="34" charset="0"/>
              </a:rPr>
            </a:br>
            <a:r>
              <a:rPr lang="en-US" sz="1800" b="0" dirty="0">
                <a:solidFill>
                  <a:srgbClr val="000000"/>
                </a:solidFill>
                <a:latin typeface="Arial" panose="020B0604020202020204" pitchFamily="34" charset="0"/>
                <a:cs typeface="Arial" panose="020B0604020202020204" pitchFamily="34" charset="0"/>
              </a:rPr>
              <a:t>What common LIME barriers do you encounter in your office?</a:t>
            </a:r>
            <a:br>
              <a:rPr lang="en-US" sz="1800" b="0" dirty="0">
                <a:solidFill>
                  <a:srgbClr val="000000"/>
                </a:solidFill>
                <a:latin typeface="Arial" panose="020B0604020202020204" pitchFamily="34" charset="0"/>
                <a:cs typeface="Arial" panose="020B0604020202020204" pitchFamily="34" charset="0"/>
              </a:rPr>
            </a:br>
            <a:r>
              <a:rPr lang="en-US" sz="1800" b="0" dirty="0">
                <a:solidFill>
                  <a:srgbClr val="000000"/>
                </a:solidFill>
                <a:latin typeface="Arial" panose="020B0604020202020204" pitchFamily="34" charset="0"/>
                <a:cs typeface="Arial" panose="020B0604020202020204" pitchFamily="34" charset="0"/>
              </a:rPr>
              <a:t>What challenges do you face as a speaker?</a:t>
            </a:r>
            <a:br>
              <a:rPr lang="en-US" sz="1800" b="0" dirty="0">
                <a:solidFill>
                  <a:srgbClr val="000000"/>
                </a:solidFill>
                <a:latin typeface="Arial" panose="020B0604020202020204" pitchFamily="34" charset="0"/>
                <a:cs typeface="Arial" panose="020B0604020202020204" pitchFamily="34" charset="0"/>
              </a:rPr>
            </a:br>
            <a:r>
              <a:rPr lang="en-US" sz="1800" b="0" dirty="0">
                <a:solidFill>
                  <a:srgbClr val="000000"/>
                </a:solidFill>
                <a:latin typeface="Arial" panose="020B0604020202020204" pitchFamily="34" charset="0"/>
                <a:cs typeface="Arial" panose="020B0604020202020204" pitchFamily="34" charset="0"/>
              </a:rPr>
              <a:t>What obstacles do you experience as a listener?</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10</a:t>
            </a:fld>
            <a:endParaRPr lang="en-US"/>
          </a:p>
        </p:txBody>
      </p:sp>
    </p:spTree>
    <p:extLst>
      <p:ext uri="{BB962C8B-B14F-4D97-AF65-F5344CB8AC3E}">
        <p14:creationId xmlns:p14="http://schemas.microsoft.com/office/powerpoint/2010/main" val="286489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Effective listening can be demonstrated in various ways.</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Listening is an essential skill in behavioral health interactions. There are numerous ways to show that we are truly listening to others. We will explore this topic further, including the steps involved in listening and validating another person. For now, let’s begin by compiling a list of qualities that define a good listener. We will take a few minutes to brainstorm these qualities together.</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Engage learners by asking:</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Who in your life exemplifies good listening skills?</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What actions or words from that person make you feel heard?</a:t>
            </a:r>
          </a:p>
          <a:p>
            <a:pPr marL="285750" indent="-285750">
              <a:buFont typeface="Arial" panose="020B0604020202020204" pitchFamily="34" charset="0"/>
              <a:buChar char="•"/>
            </a:pPr>
            <a:endParaRPr lang="en-US" sz="1800" b="0" dirty="0">
              <a:solidFill>
                <a:srgbClr val="000000"/>
              </a:solidFill>
              <a:latin typeface="Arial" panose="020B0604020202020204" pitchFamily="34" charset="0"/>
              <a:cs typeface="Arial" panose="020B0604020202020204" pitchFamily="34" charset="0"/>
            </a:endParaRP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Trainer Note: </a:t>
            </a:r>
            <a:r>
              <a:rPr lang="en-US" sz="1800" b="0" dirty="0">
                <a:solidFill>
                  <a:srgbClr val="000000"/>
                </a:solidFill>
                <a:latin typeface="Arial" panose="020B0604020202020204" pitchFamily="34" charset="0"/>
                <a:cs typeface="Arial" panose="020B0604020202020204" pitchFamily="34" charset="0"/>
              </a:rPr>
              <a:t>Consider writing the responses on a whiteboard or a large sheet of paper. Afterward, summarize the qualities by category or invite participants to highlight common themes they observe.</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11</a:t>
            </a:fld>
            <a:endParaRPr lang="en-US"/>
          </a:p>
        </p:txBody>
      </p:sp>
    </p:spTree>
    <p:extLst>
      <p:ext uri="{BB962C8B-B14F-4D97-AF65-F5344CB8AC3E}">
        <p14:creationId xmlns:p14="http://schemas.microsoft.com/office/powerpoint/2010/main" val="2309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Effective communication is essential for fostering positive interactions.</a:t>
            </a:r>
          </a:p>
          <a:p>
            <a:pPr>
              <a:buFont typeface="Symbol" panose="05050102010706020507" pitchFamily="18" charset="2"/>
              <a:buChar char="·"/>
            </a:pPr>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Key Points: </a:t>
            </a:r>
            <a:r>
              <a:rPr lang="en-US" sz="1800" b="0" dirty="0">
                <a:solidFill>
                  <a:srgbClr val="000000"/>
                </a:solidFill>
                <a:latin typeface="Arial" panose="020B0604020202020204" pitchFamily="34" charset="0"/>
                <a:cs typeface="Arial" panose="020B0604020202020204" pitchFamily="34" charset="0"/>
              </a:rPr>
              <a:t>Positive communication enhances therapeutic relationships through various strategies, including:</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Prepare to listen by checking in with yourself. Listening involves giving the speaker your full attention without interruption. Remove distractions, withhold judgments, and avoid arguments. Demonstrate active listening by:</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Exhibiting open and positive body language.</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Rephrasing or paraphrasing what you’ve heard in your response.</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Asking open-ended questions to gather more information.</a:t>
            </a:r>
          </a:p>
          <a:p>
            <a:pPr>
              <a:buFont typeface="Symbol" panose="05050102010706020507" pitchFamily="18" charset="2"/>
              <a:buChar char="·"/>
            </a:pPr>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Pay attention to non-verbal cues, as they provide insight into a person's feelings. </a:t>
            </a:r>
          </a:p>
          <a:p>
            <a:r>
              <a:rPr lang="en-US" sz="1800" b="0" dirty="0">
                <a:solidFill>
                  <a:srgbClr val="000000"/>
                </a:solidFill>
                <a:latin typeface="Arial" panose="020B0604020202020204" pitchFamily="34" charset="0"/>
                <a:cs typeface="Arial" panose="020B0604020202020204" pitchFamily="34" charset="0"/>
              </a:rPr>
              <a:t>Examples include:  Facial expressions, tone of voice, speech rate, body language, and posture.</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Take proactive steps to cultivate positive relationships through communication by:</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Showing genuine interest, which conveys that the person matters and you wish to understand them.</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Using a warm and friendly tone, as it enhances non-verbal communication. Consider how you would like to be greeted by a professional in a supportive environment. Avoid sarcasm, anger, or hostility, as these can damage relationships.</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Maintaining a non-judgmental stance. Listening without judgment fosters respect and care, strengthening connections and improving outcomes.</a:t>
            </a:r>
          </a:p>
          <a:p>
            <a:pPr>
              <a:buFont typeface="Symbol" panose="05050102010706020507" pitchFamily="18" charset="2"/>
              <a:buChar char="·"/>
            </a:pPr>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Acknowledge challenges in communication. Misunderstandings are common, and disagreements may arise. For instance, if a person expresses a desire to stop medication due to side effects, it’s important to address concerns without escalating tension. </a:t>
            </a:r>
          </a:p>
          <a:p>
            <a:r>
              <a:rPr lang="en-US" sz="1800" b="0" dirty="0">
                <a:solidFill>
                  <a:srgbClr val="000000"/>
                </a:solidFill>
                <a:latin typeface="Arial" panose="020B0604020202020204" pitchFamily="34" charset="0"/>
                <a:cs typeface="Arial" panose="020B0604020202020204" pitchFamily="34" charset="0"/>
              </a:rPr>
              <a:t>Suggestions for handling communication difficulties include:</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First, validate the person's thoughts and experiences. Acknowledge their perspective by saying something like, "I understand why you feel that way." The goal is to recognize their viewpoint, not to correct it.</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Agree to disagree if necessary. If the conversation reaches a point of disagreement, it’s acceptable to acknowledge differing opinions while emphasizing your commitment to their health.</a:t>
            </a:r>
          </a:p>
          <a:p>
            <a:pPr>
              <a:buFont typeface="Symbol" panose="05050102010706020507" pitchFamily="18" charset="2"/>
              <a:buChar char="·"/>
            </a:pPr>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Manage your stress levels. Behavioral health providers must be aware of their own stress, as it can affect emotional regulation and the ability to support patients effectively. </a:t>
            </a:r>
          </a:p>
          <a:p>
            <a:r>
              <a:rPr lang="en-US" sz="1800" b="0" dirty="0">
                <a:solidFill>
                  <a:srgbClr val="000000"/>
                </a:solidFill>
                <a:latin typeface="Arial" panose="020B0604020202020204" pitchFamily="34" charset="0"/>
                <a:cs typeface="Arial" panose="020B0604020202020204" pitchFamily="34" charset="0"/>
              </a:rPr>
              <a:t>Strategies include regularly checking in with your emotions throughout the day and engaging in self-care routines to maintain well-being.</a:t>
            </a:r>
          </a:p>
          <a:p>
            <a:pPr>
              <a:buFont typeface="Symbol" panose="05050102010706020507" pitchFamily="18" charset="2"/>
              <a:buChar char="·"/>
            </a:pPr>
            <a:endParaRPr lang="en-US" sz="1800" b="0" dirty="0">
              <a:solidFill>
                <a:srgbClr val="000000"/>
              </a:solidFill>
              <a:latin typeface="Arial" panose="020B0604020202020204" pitchFamily="34" charset="0"/>
              <a:cs typeface="Arial" panose="020B0604020202020204" pitchFamily="34" charset="0"/>
            </a:endParaRPr>
          </a:p>
          <a:p>
            <a:pPr marL="0" lvl="1" indent="0">
              <a:buFontTx/>
              <a:buNone/>
            </a:pPr>
            <a:r>
              <a:rPr lang="en-US" sz="1800" b="0" dirty="0">
                <a:solidFill>
                  <a:srgbClr val="000000"/>
                </a:solidFill>
                <a:latin typeface="Arial" panose="020B0604020202020204" pitchFamily="34" charset="0"/>
                <a:cs typeface="Arial" panose="020B0604020202020204" pitchFamily="34" charset="0"/>
              </a:rPr>
              <a:t>Be mindful of cultural communication preferences. Start by asking patients how they prefer to be addressed. Recognize that cultural differences exist, such as varying views on eye contact. Educate yourself about your patients' cultural backgrounds to enhance communication. </a:t>
            </a:r>
            <a:endParaRPr lang="en-US" dirty="0"/>
          </a:p>
          <a:p>
            <a:pPr marL="628650" indent="-171450">
              <a:buFont typeface="Arial"/>
              <a:buChar char="•"/>
            </a:pPr>
            <a:endParaRPr lang="en-US" dirty="0"/>
          </a:p>
          <a:p>
            <a:endParaRPr lang="en-US" sz="1800" b="0" dirty="0">
              <a:solidFill>
                <a:srgbClr val="000000"/>
              </a:solidFill>
              <a:latin typeface="Arial" panose="020B0604020202020204" pitchFamily="34" charset="0"/>
              <a:cs typeface="Arial" panose="020B0604020202020204" pitchFamily="34" charset="0"/>
            </a:endParaRPr>
          </a:p>
          <a:p>
            <a:endParaRPr lang="en-US" sz="1800" b="0" dirty="0">
              <a:solidFill>
                <a:srgbClr val="000000"/>
              </a:solidFill>
            </a:endParaRPr>
          </a:p>
          <a:p>
            <a:endParaRPr lang="en-US" sz="1800" b="0" dirty="0">
              <a:solidFill>
                <a:prstClr val="black"/>
              </a:solidFill>
              <a:latin typeface="Microsoft Sans Serif" panose="020B0604020202020204" pitchFamily="34" charset="0"/>
            </a:endParaRPr>
          </a:p>
          <a:p>
            <a:pPr marL="0" lvl="1"/>
            <a:r>
              <a:rPr lang="en-US" dirty="0"/>
              <a:t>your own.</a:t>
            </a:r>
          </a:p>
        </p:txBody>
      </p:sp>
      <p:sp>
        <p:nvSpPr>
          <p:cNvPr id="4" name="Slide Number Placeholder 3"/>
          <p:cNvSpPr>
            <a:spLocks noGrp="1"/>
          </p:cNvSpPr>
          <p:nvPr>
            <p:ph type="sldNum" sz="quarter" idx="5"/>
          </p:nvPr>
        </p:nvSpPr>
        <p:spPr/>
        <p:txBody>
          <a:bodyPr/>
          <a:lstStyle/>
          <a:p>
            <a:fld id="{70E89C0F-E642-4845-9E6A-8F34E40A505B}" type="slidenum">
              <a:rPr lang="en-US" smtClean="0"/>
              <a:t>12</a:t>
            </a:fld>
            <a:endParaRPr lang="en-US"/>
          </a:p>
        </p:txBody>
      </p:sp>
    </p:spTree>
    <p:extLst>
      <p:ext uri="{BB962C8B-B14F-4D97-AF65-F5344CB8AC3E}">
        <p14:creationId xmlns:p14="http://schemas.microsoft.com/office/powerpoint/2010/main" val="199753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We can enhance communication with individuals from diverse cultural backgrounds.</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Effective communication with those who differ from us requires intentional use of our listening skills and attention to various factors. First, recognize potential challenges in communication, such as hearing difficulties, cognitive processing styles, and language barriers. Next, understanding your own culture and communication style is crucial, as communication is a two-way process. Taking time to explore the communication preferences of other cultures can be beneficial. When interacting with someone from a different cultural background, it is important to use simple language, avoiding jargon and slang. Additionally, consider the individual's literacy level and their capacity to comprehend complex language.</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It is also essential to allow extra time for the person to fully grasp the information being conveyed. Pausing after asking a question can provide the individual with a moment to formulate their thoughts. Individuals with mental health conditions may require more time than those without such conditions to process and respond.</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Another effective strategy is to invite feedback and clarification from your client (e.g., summarize your understanding of what they are saying and ask for confirmation). This approach encourages questions and reinforces the retention of new information.</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Lastly, employing empathy can help you understand how the individual is experiencing the interaction.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Encourage learners to share their unique communication preferences and cultural styles with one another. Then, ask learners to discuss how these preferences or styles may facilitate or hinder positive communication.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For instance, some individuals prefer written communication, while discussing feelings may be more challenging for them. Additionally, some cultures view a handshake as a sign of respect, whereas others may find it uncomfortable.</a:t>
            </a:r>
            <a:endParaRPr lang="en-US" sz="1800" b="0" dirty="0">
              <a:solidFill>
                <a:prstClr val="black"/>
              </a:solidFill>
              <a:latin typeface="Arial" panose="020B0604020202020204" pitchFamily="34" charset="0"/>
              <a:cs typeface="Arial" panose="020B0604020202020204" pitchFamily="34" charset="0"/>
            </a:endParaRPr>
          </a:p>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13</a:t>
            </a:fld>
            <a:endParaRPr lang="en-US"/>
          </a:p>
        </p:txBody>
      </p:sp>
    </p:spTree>
    <p:extLst>
      <p:ext uri="{BB962C8B-B14F-4D97-AF65-F5344CB8AC3E}">
        <p14:creationId xmlns:p14="http://schemas.microsoft.com/office/powerpoint/2010/main" val="168130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Behavioral health providers can implement strategies to enhance engagement, fostering a stronger connection with those they serve.</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Behavioral health providers depend on their ability to connect with individuals to effectively communicate information. This is often referred to as "engagement skills," encompassing the communication and social skills that facilitate motivation, cooperation, and learning. In our work environments, we interact with diverse individuals and must cultivate positive relationships with our service recipients.</a:t>
            </a:r>
          </a:p>
          <a:p>
            <a:r>
              <a:rPr lang="en-US" sz="1800" b="0" dirty="0">
                <a:solidFill>
                  <a:srgbClr val="000000"/>
                </a:solidFill>
                <a:latin typeface="Arial" panose="020B0604020202020204" pitchFamily="34" charset="0"/>
                <a:cs typeface="Arial" panose="020B0604020202020204" pitchFamily="34" charset="0"/>
              </a:rPr>
              <a:t>Providers frequently engage with individuals experiencing acute distress or who may not fully grasp the purpose of their visit. For instance, a service recipient might be referred by their primary care provider without understanding the reason for their appointment. They may also feel upset or frustrated about needing services at this time.</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In such situations, behavioral health providers may need to employ additional communication techniques to effectively engage the individual (e.g., engagement strategies).</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Now, let’s explore some examples of engagement strategies.</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Open-ended questions, which encourage further conversation, can demonstrate genuine interest in the individual. They are also effective for gaining deeper insights into the person. Questions beginning with “What” or “How” are particularly useful for establishing connections. For example, you might ask, “How are things going for you?”</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Another effective engagement technique is to inquire about the individual’s interests or future aspirations. Understanding more about the person can enhance your ability to support their learning and motivation for change. A simple way to initiate this is by asking, “Tell me about yourself; what do you enjoy doing?”</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Offering choices is another strategy to foster connection. This can be as simple as asking where the individual prefers to sit or which topic they would like to discuss first. Allowing individuals to make choices empowers them and conveys respect.</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Behavioral health providers can also express respect and hope for the individual, which strengthens connections. Respect can be shown by listening attentively, using the person’s preferred name and pronouns, and refraining from interruptions. Communicating hope for their recovery and improvement can be profoundly impactful for those seeking help. Research indicates that when providers express hopefulness, it correlates with better health outcomes.</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Finally, identifying and acknowledging an individual’s strengths during interactions can be beneficial. Highlighting their resilience and capabilities serves as a reminder of their potential to overcome challenges and can enhance the relationship.</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Ask: </a:t>
            </a:r>
            <a:r>
              <a:rPr lang="en-US" sz="1800" b="0" dirty="0">
                <a:solidFill>
                  <a:srgbClr val="000000"/>
                </a:solidFill>
                <a:latin typeface="Arial" panose="020B0604020202020204" pitchFamily="34" charset="0"/>
                <a:cs typeface="Arial" panose="020B0604020202020204" pitchFamily="34" charset="0"/>
              </a:rPr>
              <a:t>Encourage learners to discuss the significance of engagement skills in their respective settings. As you collect responses, draw comparisons between different environments and highlight any unique aspects mentioned. Remind learners that employing engagement skills is a crucial component of work in behavioral health care.</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Encourage learners to discuss the significance of engagement skills in their respective settings. As you collect responses, draw comparisons between different environments and highlight any unique aspects mentioned. Remind learners that employing engagement skills is a crucial component of work in helping professions.</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14</a:t>
            </a:fld>
            <a:endParaRPr lang="en-US"/>
          </a:p>
        </p:txBody>
      </p:sp>
    </p:spTree>
    <p:extLst>
      <p:ext uri="{BB962C8B-B14F-4D97-AF65-F5344CB8AC3E}">
        <p14:creationId xmlns:p14="http://schemas.microsoft.com/office/powerpoint/2010/main" val="12486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The LIME acronym serves as a valuable reminder of strategies for effective communication.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Previously, we discussed communication barriers using the LIME model, which stands for Listener, Interlocutor, Message, and Environment. We can apply the same LIME model to identify strategies that promote positive communication. Let’s explore the four categories with practical ideas to enhance communication with those you support.</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Starting with the Listener: It is crucial to consider your audience and their specific needs during communication. Individuals who are upset, anxious, speak English as a second language, or have disabilities may require extra time to process the information. Those with serious mental health conditions may also need additional time to comprehend your message. To encourage positive communication, allow ample time for responses and questions. Reflect on your own state as a listener. Are you fatigued or distracted? Have you set aside your phone? Prepare yourself to listen actively. If you are not at your best, taking a deep breath can help refocus your attention on the conversation.</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When interacting with the individual you are assisting, it is essential to direct your attention to them. Often, service recipients are accompanied by caregivers, parents, or healthcare workers. To foster meaningful engagement, ensure that you speak directly to the person you are supporting. Additionally, consider using open-ended questions, allowing sufficient time for responses, and striving to communicate your messages clearly.</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Focusing on the message you are conveying is essential. When delivering unfavorable health news, it is important to approach the situation with sensitivity. You may need to invest additional time or provide extra support to those receiving the bad news.</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Trainer Notes:  </a:t>
            </a:r>
            <a:r>
              <a:rPr lang="en-US" sz="1800" b="0" dirty="0">
                <a:solidFill>
                  <a:srgbClr val="000000"/>
                </a:solidFill>
                <a:latin typeface="Arial" panose="020B0604020202020204" pitchFamily="34" charset="0"/>
                <a:cs typeface="Arial" panose="020B0604020202020204" pitchFamily="34" charset="0"/>
              </a:rPr>
              <a:t>Keep in mind that the LIME factors may vary with each interaction. You may be experiencing a good or bad day, the person you are meeting with may be in a similar situation, you may need to deliver difficult news, or the meeting environment may be uncomfortable. LIME provides a framework for striving towards more positive communication.</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15</a:t>
            </a:fld>
            <a:endParaRPr lang="en-US"/>
          </a:p>
        </p:txBody>
      </p:sp>
    </p:spTree>
    <p:extLst>
      <p:ext uri="{BB962C8B-B14F-4D97-AF65-F5344CB8AC3E}">
        <p14:creationId xmlns:p14="http://schemas.microsoft.com/office/powerpoint/2010/main" val="123257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rgbClr val="000000"/>
                </a:solidFill>
                <a:latin typeface="Arial" panose="020B0604020202020204" pitchFamily="34" charset="0"/>
                <a:cs typeface="Arial" panose="020B0604020202020204" pitchFamily="34" charset="0"/>
              </a:rPr>
              <a:t>Show video.  Before the video begins ….</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a:t>
            </a:r>
            <a:br>
              <a:rPr lang="en-US" sz="1800" b="1" dirty="0">
                <a:solidFill>
                  <a:srgbClr val="000000"/>
                </a:solidFill>
                <a:latin typeface="Arial" panose="020B0604020202020204" pitchFamily="34" charset="0"/>
                <a:cs typeface="Arial" panose="020B0604020202020204" pitchFamily="34" charset="0"/>
              </a:rPr>
            </a:br>
            <a:r>
              <a:rPr lang="en-US" sz="1800" b="0" dirty="0">
                <a:solidFill>
                  <a:srgbClr val="000000"/>
                </a:solidFill>
                <a:latin typeface="Arial" panose="020B0604020202020204" pitchFamily="34" charset="0"/>
                <a:cs typeface="Arial" panose="020B0604020202020204" pitchFamily="34" charset="0"/>
              </a:rPr>
              <a:t>In this video, we will observe Dr. Aubrey Daniels interacting with Peter. Please pay close attention to the practitioner’s non-verbal actions that foster a welcoming environment. Additionally, observe the client’s non-verbal communication and reflect on the emotions they may be experiencing. Finally, note how the practitioner effectively creates a welcoming space.</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I will also ask you to consider the LIME barriers to positive communication: Listening, Interlocutor or Speaker, Message, and Environment. Can you identify any examples of LIME barriers that were addressed during the interaction?</a:t>
            </a:r>
          </a:p>
          <a:p>
            <a:endParaRPr lang="en-US" sz="1800" b="0" dirty="0">
              <a:solidFill>
                <a:srgbClr val="000000"/>
              </a:solidFill>
              <a:latin typeface="Arial" panose="020B0604020202020204" pitchFamily="34" charset="0"/>
              <a:cs typeface="Arial" panose="020B0604020202020204" pitchFamily="34" charset="0"/>
            </a:endParaRP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https://youtu.be/yd6Ir1F8OIs</a:t>
            </a:r>
            <a:endParaRPr lang="en-US" sz="1800" b="0" dirty="0">
              <a:solidFill>
                <a:prstClr val="black"/>
              </a:solidFill>
              <a:latin typeface="Arial" panose="020B0604020202020204" pitchFamily="34" charset="0"/>
              <a:cs typeface="Arial" panose="020B0604020202020204" pitchFamily="34" charset="0"/>
            </a:endParaRPr>
          </a:p>
          <a:p>
            <a:endParaRPr lang="en-US" dirty="0"/>
          </a:p>
          <a:p>
            <a:endParaRPr lang="en-US" dirty="0">
              <a:cs typeface="Calibri"/>
            </a:endParaRPr>
          </a:p>
          <a:p>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383F4484-F0D8-484D-9C4E-4D49824548E5}" type="slidenum">
              <a:rPr lang="en-US" smtClean="0"/>
              <a:t>16</a:t>
            </a:fld>
            <a:endParaRPr lang="en-US"/>
          </a:p>
        </p:txBody>
      </p:sp>
    </p:spTree>
    <p:extLst>
      <p:ext uri="{BB962C8B-B14F-4D97-AF65-F5344CB8AC3E}">
        <p14:creationId xmlns:p14="http://schemas.microsoft.com/office/powerpoint/2010/main" val="152281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rPr>
              <a:t>Core Message: </a:t>
            </a:r>
            <a:r>
              <a:rPr lang="en-US" sz="1800" b="0" dirty="0">
                <a:solidFill>
                  <a:srgbClr val="000000"/>
                </a:solidFill>
              </a:rPr>
              <a:t>Effective communication involves actively engaging with the individual, listening attentively, and taking deliberate steps to foster interaction.</a:t>
            </a:r>
          </a:p>
          <a:p>
            <a:endParaRPr lang="en-US" sz="1800" b="0" dirty="0">
              <a:solidFill>
                <a:srgbClr val="000000"/>
              </a:solidFill>
            </a:endParaRPr>
          </a:p>
          <a:p>
            <a:r>
              <a:rPr lang="en-US" sz="1800" b="1" dirty="0">
                <a:solidFill>
                  <a:srgbClr val="000000"/>
                </a:solidFill>
              </a:rPr>
              <a:t>Overview: </a:t>
            </a:r>
            <a:r>
              <a:rPr lang="en-US" sz="1800" b="0" dirty="0">
                <a:solidFill>
                  <a:srgbClr val="000000"/>
                </a:solidFill>
              </a:rPr>
              <a:t>This module focuses on the essential elements of positive communication in helping professions. By listening, showing respect, acknowledging cultural differences, and being self-aware, we create an environment conducive to effective communication. The LIME model serves as a valuable tool for navigating potential challenges during interactions.</a:t>
            </a:r>
          </a:p>
          <a:p>
            <a:endParaRPr lang="en-US" sz="1800" b="0" dirty="0">
              <a:solidFill>
                <a:srgbClr val="000000"/>
              </a:solidFill>
            </a:endParaRPr>
          </a:p>
          <a:p>
            <a:r>
              <a:rPr lang="en-US" sz="1800" b="1" dirty="0">
                <a:solidFill>
                  <a:srgbClr val="000000"/>
                </a:solidFill>
              </a:rPr>
              <a:t>Trainer Notes: </a:t>
            </a:r>
            <a:r>
              <a:rPr lang="en-US" sz="1800" b="0" dirty="0">
                <a:solidFill>
                  <a:srgbClr val="000000"/>
                </a:solidFill>
              </a:rPr>
              <a:t>Encourage participants to ask questions. Additionally, invite learners to share their key takeaways from today's session. Thank them for their active participation.</a:t>
            </a:r>
            <a:endParaRPr lang="en-US" sz="1800" b="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17</a:t>
            </a:fld>
            <a:endParaRPr lang="en-US"/>
          </a:p>
        </p:txBody>
      </p:sp>
    </p:spTree>
    <p:extLst>
      <p:ext uri="{BB962C8B-B14F-4D97-AF65-F5344CB8AC3E}">
        <p14:creationId xmlns:p14="http://schemas.microsoft.com/office/powerpoint/2010/main" val="3142480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a:t>
            </a:r>
            <a:r>
              <a:rPr lang="en-US" sz="1800" b="0" dirty="0">
                <a:solidFill>
                  <a:srgbClr val="000000"/>
                </a:solidFill>
                <a:latin typeface="Arial" panose="020B0604020202020204" pitchFamily="34" charset="0"/>
                <a:cs typeface="Arial" panose="020B0604020202020204" pitchFamily="34" charset="0"/>
              </a:rPr>
              <a:t> Effective communication involves actively engaging with the individual, listening attentively, and taking deliberate steps to foster interaction.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Overview: </a:t>
            </a:r>
            <a:r>
              <a:rPr lang="en-US" sz="1800" b="0" dirty="0">
                <a:solidFill>
                  <a:srgbClr val="000000"/>
                </a:solidFill>
                <a:latin typeface="Arial" panose="020B0604020202020204" pitchFamily="34" charset="0"/>
                <a:cs typeface="Arial" panose="020B0604020202020204" pitchFamily="34" charset="0"/>
              </a:rPr>
              <a:t>This module focuses on the essential elements of positive communication in helping professions. By listening, showing respect, acknowledging cultural differences, and being self-aware, we create an environment conducive to effective communication. The LIME model serves as a valuable tool for navigating potential challenges during interactions.</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Trainer Notes: </a:t>
            </a:r>
            <a:r>
              <a:rPr lang="en-US" sz="1800" b="0" dirty="0">
                <a:solidFill>
                  <a:srgbClr val="000000"/>
                </a:solidFill>
                <a:latin typeface="Arial" panose="020B0604020202020204" pitchFamily="34" charset="0"/>
                <a:cs typeface="Arial" panose="020B0604020202020204" pitchFamily="34" charset="0"/>
              </a:rPr>
              <a:t>Encourage participants to ask questions. Additionally, invite learners to share their key takeaways from today's session. Thank them for their active participation.</a:t>
            </a:r>
            <a:endParaRPr lang="en-US" sz="1800" b="0" dirty="0">
              <a:solidFill>
                <a:prstClr val="black"/>
              </a:solidFill>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18</a:t>
            </a:fld>
            <a:endParaRPr lang="en-US"/>
          </a:p>
        </p:txBody>
      </p:sp>
    </p:spTree>
    <p:extLst>
      <p:ext uri="{BB962C8B-B14F-4D97-AF65-F5344CB8AC3E}">
        <p14:creationId xmlns:p14="http://schemas.microsoft.com/office/powerpoint/2010/main" val="1192913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Arial" panose="020B0604020202020204" pitchFamily="34" charset="0"/>
                <a:cs typeface="Arial" panose="020B0604020202020204" pitchFamily="34" charset="0"/>
              </a:rPr>
              <a:t>Funding for this project was from the Substance Abuse and Mental Health Services Administration.</a:t>
            </a:r>
          </a:p>
          <a:p>
            <a:pPr algn="l"/>
            <a:r>
              <a:rPr lang="en-US" b="0" i="0" dirty="0">
                <a:solidFill>
                  <a:srgbClr val="212529"/>
                </a:solidFill>
                <a:effectLst/>
                <a:latin typeface="Arial" panose="020B0604020202020204" pitchFamily="34" charset="0"/>
                <a:cs typeface="Arial" panose="020B0604020202020204" pitchFamily="34" charset="0"/>
              </a:rPr>
              <a:t>Grant# 1H79SM081783</a:t>
            </a:r>
          </a:p>
          <a:p>
            <a:pPr algn="l"/>
            <a:endParaRPr lang="en-US" b="0" i="0" dirty="0">
              <a:solidFill>
                <a:srgbClr val="212529"/>
              </a:solidFill>
              <a:effectLst/>
              <a:latin typeface="Arial" panose="020B0604020202020204" pitchFamily="34" charset="0"/>
              <a:cs typeface="Arial" panose="020B0604020202020204" pitchFamily="34" charset="0"/>
            </a:endParaRPr>
          </a:p>
          <a:p>
            <a:pPr algn="l"/>
            <a:r>
              <a:rPr lang="en-US" b="0" i="0" dirty="0">
                <a:solidFill>
                  <a:srgbClr val="212529"/>
                </a:solidFill>
                <a:effectLst/>
                <a:latin typeface="Arial" panose="020B0604020202020204" pitchFamily="34" charset="0"/>
                <a:cs typeface="Arial" panose="020B0604020202020204" pitchFamily="34" charset="0"/>
              </a:rPr>
              <a:t>More info:</a:t>
            </a:r>
          </a:p>
          <a:p>
            <a:pPr algn="l"/>
            <a:r>
              <a:rPr lang="en-US" b="0" i="0" dirty="0">
                <a:solidFill>
                  <a:srgbClr val="212529"/>
                </a:solidFill>
                <a:effectLst/>
                <a:latin typeface="Arial" panose="020B0604020202020204" pitchFamily="34" charset="0"/>
                <a:cs typeface="Arial" panose="020B0604020202020204" pitchFamily="34" charset="0"/>
              </a:rPr>
              <a:t>Dr. Ann Murphy</a:t>
            </a:r>
          </a:p>
          <a:p>
            <a:pPr algn="l"/>
            <a:r>
              <a:rPr lang="en-US" b="0" i="0" dirty="0">
                <a:solidFill>
                  <a:srgbClr val="212529"/>
                </a:solidFill>
                <a:effectLst/>
                <a:latin typeface="Arial" panose="020B0604020202020204" pitchFamily="34" charset="0"/>
                <a:cs typeface="Arial" panose="020B0604020202020204" pitchFamily="34" charset="0"/>
              </a:rPr>
              <a:t>murphyaa@shp.rutgers.edu</a:t>
            </a:r>
          </a:p>
        </p:txBody>
      </p:sp>
      <p:sp>
        <p:nvSpPr>
          <p:cNvPr id="4" name="Slide Number Placeholder 3"/>
          <p:cNvSpPr>
            <a:spLocks noGrp="1"/>
          </p:cNvSpPr>
          <p:nvPr>
            <p:ph type="sldNum" sz="quarter" idx="5"/>
          </p:nvPr>
        </p:nvSpPr>
        <p:spPr/>
        <p:txBody>
          <a:bodyPr/>
          <a:lstStyle/>
          <a:p>
            <a:fld id="{383F4484-F0D8-484D-9C4E-4D49824548E5}" type="slidenum">
              <a:rPr lang="en-US" smtClean="0"/>
              <a:t>19</a:t>
            </a:fld>
            <a:endParaRPr lang="en-US"/>
          </a:p>
        </p:txBody>
      </p:sp>
    </p:spTree>
    <p:extLst>
      <p:ext uri="{BB962C8B-B14F-4D97-AF65-F5344CB8AC3E}">
        <p14:creationId xmlns:p14="http://schemas.microsoft.com/office/powerpoint/2010/main" val="105482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F4484-F0D8-484D-9C4E-4D49824548E5}" type="slidenum">
              <a:rPr lang="en-US" smtClean="0"/>
              <a:t>2</a:t>
            </a:fld>
            <a:endParaRPr lang="en-US"/>
          </a:p>
        </p:txBody>
      </p:sp>
    </p:spTree>
    <p:extLst>
      <p:ext uri="{BB962C8B-B14F-4D97-AF65-F5344CB8AC3E}">
        <p14:creationId xmlns:p14="http://schemas.microsoft.com/office/powerpoint/2010/main" val="178313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F4484-F0D8-484D-9C4E-4D49824548E5}" type="slidenum">
              <a:rPr lang="en-US" smtClean="0"/>
              <a:t>20</a:t>
            </a:fld>
            <a:endParaRPr lang="en-US"/>
          </a:p>
        </p:txBody>
      </p:sp>
    </p:spTree>
    <p:extLst>
      <p:ext uri="{BB962C8B-B14F-4D97-AF65-F5344CB8AC3E}">
        <p14:creationId xmlns:p14="http://schemas.microsoft.com/office/powerpoint/2010/main" val="36049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Logos and animation to match video.</a:t>
            </a:r>
          </a:p>
        </p:txBody>
      </p:sp>
      <p:sp>
        <p:nvSpPr>
          <p:cNvPr id="4" name="Slide Number Placeholder 3"/>
          <p:cNvSpPr>
            <a:spLocks noGrp="1"/>
          </p:cNvSpPr>
          <p:nvPr>
            <p:ph type="sldNum" sz="quarter" idx="5"/>
          </p:nvPr>
        </p:nvSpPr>
        <p:spPr/>
        <p:txBody>
          <a:bodyPr/>
          <a:lstStyle/>
          <a:p>
            <a:fld id="{383F4484-F0D8-484D-9C4E-4D49824548E5}" type="slidenum">
              <a:rPr lang="en-US" smtClean="0"/>
              <a:t>3</a:t>
            </a:fld>
            <a:endParaRPr lang="en-US"/>
          </a:p>
        </p:txBody>
      </p:sp>
    </p:spTree>
    <p:extLst>
      <p:ext uri="{BB962C8B-B14F-4D97-AF65-F5344CB8AC3E}">
        <p14:creationId xmlns:p14="http://schemas.microsoft.com/office/powerpoint/2010/main" val="349683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Say: </a:t>
            </a:r>
            <a:r>
              <a:rPr lang="en-US" dirty="0">
                <a:latin typeface="Arial" panose="020B0604020202020204" pitchFamily="34" charset="0"/>
                <a:cs typeface="Arial" panose="020B0604020202020204" pitchFamily="34" charset="0"/>
              </a:rPr>
              <a:t>The first module is </a:t>
            </a:r>
            <a:r>
              <a:rPr lang="en-US" b="1" dirty="0">
                <a:latin typeface="Arial" panose="020B0604020202020204" pitchFamily="34" charset="0"/>
                <a:cs typeface="Arial" panose="020B0604020202020204" pitchFamily="34" charset="0"/>
              </a:rPr>
              <a:t>Positive Communications and Barriers to Communication. </a:t>
            </a: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4</a:t>
            </a:fld>
            <a:endParaRPr lang="en-US"/>
          </a:p>
        </p:txBody>
      </p:sp>
    </p:spTree>
    <p:extLst>
      <p:ext uri="{BB962C8B-B14F-4D97-AF65-F5344CB8AC3E}">
        <p14:creationId xmlns:p14="http://schemas.microsoft.com/office/powerpoint/2010/main" val="119291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Welcome to the first module of a three-part series aimed at enhancing essential communication skills for professionals in the helping fields. In today’s training, we will focus on three primary objectives. </a:t>
            </a:r>
          </a:p>
          <a:p>
            <a:r>
              <a:rPr lang="en-US" sz="1800" b="0" dirty="0">
                <a:solidFill>
                  <a:srgbClr val="000000"/>
                </a:solidFill>
                <a:latin typeface="Arial" panose="020B0604020202020204" pitchFamily="34" charset="0"/>
                <a:cs typeface="Arial" panose="020B0604020202020204" pitchFamily="34" charset="0"/>
              </a:rPr>
              <a:t>First, we will identify effective communication skills and strategies for building connections with individuals in helping scenarios. </a:t>
            </a:r>
          </a:p>
          <a:p>
            <a:r>
              <a:rPr lang="en-US" sz="1800" b="0" dirty="0">
                <a:solidFill>
                  <a:srgbClr val="000000"/>
                </a:solidFill>
                <a:latin typeface="Arial" panose="020B0604020202020204" pitchFamily="34" charset="0"/>
                <a:cs typeface="Arial" panose="020B0604020202020204" pitchFamily="34" charset="0"/>
              </a:rPr>
              <a:t>Next, we will delve into non-verbal communication and its significant role in promoting positive interactions. </a:t>
            </a:r>
          </a:p>
          <a:p>
            <a:r>
              <a:rPr lang="en-US" sz="1800" b="0" dirty="0">
                <a:solidFill>
                  <a:srgbClr val="000000"/>
                </a:solidFill>
                <a:latin typeface="Arial" panose="020B0604020202020204" pitchFamily="34" charset="0"/>
                <a:cs typeface="Arial" panose="020B0604020202020204" pitchFamily="34" charset="0"/>
              </a:rPr>
              <a:t>Finally, we will analyze common communication barriers, including listening skills, speaking styles, challenging messages, and environmental factors.</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AE9C28-F960-4263-86EF-3FD5198ECD1B}" type="slidenum">
              <a:rPr lang="en-US" smtClean="0"/>
              <a:t>5</a:t>
            </a:fld>
            <a:endParaRPr lang="en-US"/>
          </a:p>
        </p:txBody>
      </p:sp>
    </p:spTree>
    <p:extLst>
      <p:ext uri="{BB962C8B-B14F-4D97-AF65-F5344CB8AC3E}">
        <p14:creationId xmlns:p14="http://schemas.microsoft.com/office/powerpoint/2010/main" val="450765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Effective communication is essential for fostering a "therapeutic" environment.</a:t>
            </a:r>
          </a:p>
          <a:p>
            <a:endParaRPr lang="en-US" sz="1800" b="0" dirty="0">
              <a:solidFill>
                <a:srgbClr val="000000"/>
              </a:solidFill>
              <a:latin typeface="Arial" panose="020B0604020202020204" pitchFamily="34" charset="0"/>
              <a:cs typeface="Arial" panose="020B0604020202020204" pitchFamily="34" charset="0"/>
            </a:endParaRP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Effective communication is crucial in helping professions and in establishing a "therapeutic" environment. Behavioral health providers, including counselors, case managers, and therapists, engage with individuals daily. To create a “therapeutic” atmosphere in behavioral health settings, such as mental health or substance use treatment, it is important to communicate in a manner that is welcoming, safe, respectful, and hopeful.</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We often depend on our communication skills to cultivate this environment. Positive communication between behavioral health providers and service recipients is essential for building rapport and fostering a successful therapeutic relationship. While positive communication is important in all interactions, it is particularly vital when addressing challenging topics. Let’s take a moment to discuss positive communication.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Ask the learners:</a:t>
            </a:r>
          </a:p>
          <a:p>
            <a:pPr marL="342900" indent="-342900">
              <a:buAutoNum type="arabicPeriod"/>
            </a:pPr>
            <a:r>
              <a:rPr lang="en-US" sz="1800" b="0" dirty="0">
                <a:solidFill>
                  <a:srgbClr val="000000"/>
                </a:solidFill>
                <a:latin typeface="Arial" panose="020B0604020202020204" pitchFamily="34" charset="0"/>
                <a:cs typeface="Arial" panose="020B0604020202020204" pitchFamily="34" charset="0"/>
              </a:rPr>
              <a:t>"How would you define positive communication?" </a:t>
            </a:r>
          </a:p>
          <a:p>
            <a:pPr marL="342900" indent="-342900">
              <a:buAutoNum type="arabicPeriod"/>
            </a:pPr>
            <a:r>
              <a:rPr lang="en-US" sz="1800" b="0" dirty="0">
                <a:solidFill>
                  <a:srgbClr val="000000"/>
                </a:solidFill>
                <a:latin typeface="Arial" panose="020B0604020202020204" pitchFamily="34" charset="0"/>
                <a:cs typeface="Arial" panose="020B0604020202020204" pitchFamily="34" charset="0"/>
              </a:rPr>
              <a:t>"How is positive communication utilized in our personal and professional lives? </a:t>
            </a:r>
          </a:p>
          <a:p>
            <a:pPr marL="342900" indent="-342900">
              <a:buAutoNum type="arabicPeriod"/>
            </a:pPr>
            <a:r>
              <a:rPr lang="en-US" sz="1800" b="0" dirty="0">
                <a:solidFill>
                  <a:srgbClr val="000000"/>
                </a:solidFill>
                <a:latin typeface="Arial" panose="020B0604020202020204" pitchFamily="34" charset="0"/>
                <a:cs typeface="Arial" panose="020B0604020202020204" pitchFamily="34" charset="0"/>
              </a:rPr>
              <a:t>What are the benefits of employing effective communication techniques?" </a:t>
            </a:r>
          </a:p>
          <a:p>
            <a:pPr marL="0" indent="0">
              <a:buFontTx/>
              <a:buNone/>
            </a:pPr>
            <a:r>
              <a:rPr lang="en-US" sz="1800" b="0" dirty="0">
                <a:solidFill>
                  <a:srgbClr val="000000"/>
                </a:solidFill>
                <a:latin typeface="Arial" panose="020B0604020202020204" pitchFamily="34" charset="0"/>
                <a:cs typeface="Arial" panose="020B0604020202020204" pitchFamily="34" charset="0"/>
              </a:rPr>
              <a:t>Gather at least three responses for each question, summarize them, and thank the learners for sharing.</a:t>
            </a: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Trainer Notes</a:t>
            </a:r>
            <a:r>
              <a:rPr lang="en-US" sz="1800" b="0" dirty="0">
                <a:solidFill>
                  <a:srgbClr val="000000"/>
                </a:solidFill>
                <a:latin typeface="Arial" panose="020B0604020202020204" pitchFamily="34" charset="0"/>
                <a:cs typeface="Arial" panose="020B0604020202020204" pitchFamily="34" charset="0"/>
              </a:rPr>
              <a:t>: Adjust the duration of this exercise based on the number and length of learner responses. Allocate a minimum of 5 minutes to facilitate a meaningful discussion. Emphasize the significance of this exercise within your specific context—whether in behavioral health, medicine, or education—and its implications for the outcomes of those you are supporting or assisting.</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6</a:t>
            </a:fld>
            <a:endParaRPr lang="en-US"/>
          </a:p>
        </p:txBody>
      </p:sp>
    </p:spTree>
    <p:extLst>
      <p:ext uri="{BB962C8B-B14F-4D97-AF65-F5344CB8AC3E}">
        <p14:creationId xmlns:p14="http://schemas.microsoft.com/office/powerpoint/2010/main" val="400788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Effective communication connects us through listening and speaking.</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Communication in behavioral health encompasses a range of skills that involve learning new information, practicing, and modifying our behaviors. It includes respectful listening, sharing difficult information, and encouraging others to make positive changes.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Effective communication fosters strong relationships in various settings, such as at work or home. By practicing positive communication skills, we can build trust, allowing us to better understand others' experiences, which enhances our interactions.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We can delve into a person's experiences through open-ended questions and other evidence-based communication techniques.</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We will explore these skills further in upcoming modules. Additionally, communication involves active listening. In behavioral health, there may be a tendency to speak more than listen to those we aim to assist. Research indicates that listening enhances our effectiveness in helping others.</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Finally, communication requires empathy towards individuals and their experiences, fostering a genuine connection that often leads to improved outcomes for those we support.</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7</a:t>
            </a:fld>
            <a:endParaRPr lang="en-US"/>
          </a:p>
        </p:txBody>
      </p:sp>
    </p:spTree>
    <p:extLst>
      <p:ext uri="{BB962C8B-B14F-4D97-AF65-F5344CB8AC3E}">
        <p14:creationId xmlns:p14="http://schemas.microsoft.com/office/powerpoint/2010/main" val="59590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We can implement strategies to enhance positive communication.</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In behavioral health, we engage with individuals daily about their aspirations and challenges.  There are effective strategies to promote positive communication.  The first step is to prepare yourself to listen.  This may involve taking a moment to breathe to enhance your focus.  Remind yourself to be fully present with the individual in front of you and to let go of distractions.  </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0" dirty="0">
                <a:solidFill>
                  <a:srgbClr val="000000"/>
                </a:solidFill>
                <a:latin typeface="Arial" panose="020B0604020202020204" pitchFamily="34" charset="0"/>
                <a:cs typeface="Arial" panose="020B0604020202020204" pitchFamily="34" charset="0"/>
              </a:rPr>
              <a:t>Another effective way to encourage positive communication is to observe the body language of your patient.  Do they appear tense, upset, angry, or fearful?  This can provide valuable insights into their experience of the situation.  It may also indicate that we need to adapt our approach to offer more encouragement, reassurance, or support.  Individuals may feel tense, anxious, or distressed during our interactions, which can hinder their ability to express their thoughts and feelings.</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0" dirty="0">
                <a:solidFill>
                  <a:srgbClr val="000000"/>
                </a:solidFill>
                <a:latin typeface="Arial" panose="020B0604020202020204" pitchFamily="34" charset="0"/>
                <a:cs typeface="Arial" panose="020B0604020202020204" pitchFamily="34" charset="0"/>
              </a:rPr>
              <a:t>Asking open-ended questions is extremely beneficial in behavioral health as it demonstrates genuine interest and can yield valuable information about the individual's behavior.  </a:t>
            </a:r>
          </a:p>
          <a:p>
            <a:pPr>
              <a:buFontTx/>
              <a:buNone/>
            </a:pPr>
            <a:r>
              <a:rPr lang="en-US" sz="1800" b="0" dirty="0">
                <a:solidFill>
                  <a:srgbClr val="000000"/>
                </a:solidFill>
                <a:latin typeface="Arial" panose="020B0604020202020204" pitchFamily="34" charset="0"/>
                <a:cs typeface="Arial" panose="020B0604020202020204" pitchFamily="34" charset="0"/>
              </a:rPr>
              <a:t>It also fosters strong relationships, increasing the likelihood that the individual will return for follow-up care.</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0" dirty="0">
                <a:solidFill>
                  <a:srgbClr val="000000"/>
                </a:solidFill>
                <a:latin typeface="Arial" panose="020B0604020202020204" pitchFamily="34" charset="0"/>
                <a:cs typeface="Arial" panose="020B0604020202020204" pitchFamily="34" charset="0"/>
              </a:rPr>
              <a:t>In behavioral health, we may use jargon, acronyms, or complex terminology.  To ensure positive communication, we should convey our messages simply and clearly.  We can also ask the individual to repeat what we just said in their own words to confirm their understanding.</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0" dirty="0">
                <a:solidFill>
                  <a:srgbClr val="000000"/>
                </a:solidFill>
                <a:latin typeface="Arial" panose="020B0604020202020204" pitchFamily="34" charset="0"/>
                <a:cs typeface="Arial" panose="020B0604020202020204" pitchFamily="34" charset="0"/>
              </a:rPr>
              <a:t>Lastly, minimizing distractions is crucial for effective communication.  This may involve closing a door or curtain, silencing our phones, and requesting service recipients to do the same, as well as putting away charts or laptops when possible.</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Ask the learners:</a:t>
            </a:r>
          </a:p>
          <a:p>
            <a:pPr>
              <a:buFontTx/>
              <a:buNone/>
            </a:pPr>
            <a:r>
              <a:rPr lang="en-US" sz="1800" b="0" dirty="0">
                <a:solidFill>
                  <a:srgbClr val="000000"/>
                </a:solidFill>
                <a:latin typeface="Arial" panose="020B0604020202020204" pitchFamily="34" charset="0"/>
                <a:cs typeface="Arial" panose="020B0604020202020204" pitchFamily="34" charset="0"/>
              </a:rPr>
              <a:t>Which of these strategies do you currently use to facilitate positive communication?</a:t>
            </a:r>
          </a:p>
          <a:p>
            <a:pPr>
              <a:buFontTx/>
              <a:buNone/>
            </a:pPr>
            <a:r>
              <a:rPr lang="en-US" sz="1800" b="0" dirty="0">
                <a:solidFill>
                  <a:srgbClr val="000000"/>
                </a:solidFill>
                <a:latin typeface="Arial" panose="020B0604020202020204" pitchFamily="34" charset="0"/>
                <a:cs typeface="Arial" panose="020B0604020202020204" pitchFamily="34" charset="0"/>
              </a:rPr>
              <a:t>Which of these strategies do you find most challenging to implement?</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8</a:t>
            </a:fld>
            <a:endParaRPr lang="en-US"/>
          </a:p>
        </p:txBody>
      </p:sp>
    </p:spTree>
    <p:extLst>
      <p:ext uri="{BB962C8B-B14F-4D97-AF65-F5344CB8AC3E}">
        <p14:creationId xmlns:p14="http://schemas.microsoft.com/office/powerpoint/2010/main" val="71525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Small actions can significantly enhance positive communication.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We've discussed general strategies that promote positive communication. Now, let's explore practical applications. Start by greeting individuals as they enter the room; make eye contact and acknowledge them. Depending on the context, you may choose to shake hands but be mindful of cultural and personal preferences regarding touch. Additionally, putting away unnecessary files or closing your laptop signals to the patient that you are prepared to listen. We will delve deeper into this in future modules, but remember that non-verbal cues, such as avoiding crossed arms and leaning slightly forward, can create a welcoming atmosphere and demonstrate engagement with the patient.</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When delivering difficult news or addressing someone who is visibly upset, it is beneficial to verbally acknowledge the situation. For instance, you might say, "I understand this is difficult news to hear," or "I can see that you are upset today." In such moments, offering support, encouragement, and reassurance can be invaluable. Let the individual know that you will accompany them through the next phase of their care and remind them that distress is a common experience that can be overcome with time.</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Finally, encourage our service recipients to ask questions. This empowers them and ensures they fully comprehend the situation.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Which of these examples are you most comfortable with? Which ones make you feel uncomfortable?</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9</a:t>
            </a:fld>
            <a:endParaRPr lang="en-US"/>
          </a:p>
        </p:txBody>
      </p:sp>
    </p:spTree>
    <p:extLst>
      <p:ext uri="{BB962C8B-B14F-4D97-AF65-F5344CB8AC3E}">
        <p14:creationId xmlns:p14="http://schemas.microsoft.com/office/powerpoint/2010/main" val="5694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0CDD-33A4-4D69-F8F6-18021EC2B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FD51AD-BDDA-96EB-D97C-106845BB2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1760F-CDE5-92F8-DB64-307707CC2238}"/>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C815ED7E-FB60-C23B-DEBB-0A2592B85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821E5-F155-6789-D42D-15D7C68847EB}"/>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204829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C016-C828-C90D-F7EF-77A6745A7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168016-839D-0282-DF0A-7F321A419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790F6-7795-10B0-565C-93EA2ABE6491}"/>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1DEFA028-C125-0495-38F7-8B329E21D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A3787-3B58-DD67-0E10-2F7510382214}"/>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103595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EF303-823E-B393-616B-F655CE614C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513804-6C6C-000A-FD5C-16E067D389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877EE-A574-7887-F643-0DC073F454E5}"/>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2C220D0F-734D-A577-C06E-60ABAF611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CDB0-5B46-8B3C-D2EB-1F52DAC44B4E}"/>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54846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1838-E25F-47BB-D3EF-9B93603F3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9DBB6-5AB8-AEA3-1063-2A6795A3EC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031B8-4C47-BD5E-C18A-4164B382F4C1}"/>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2100C3E5-7D1C-8784-BE5C-0CF958957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E636C-47EF-266B-B198-6048FFB1710C}"/>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231906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29D8-6B21-F8A9-3772-3292ECC483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01158-D786-5D83-6831-D165D9755B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10793-C289-34BB-A3CB-3055343FC9DD}"/>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82DD98F7-A0B3-B354-2E86-C11DF6BCC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19F68-2217-24E4-4BAD-A8EA3297D28D}"/>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40769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E423-F4F6-59DF-DB76-24E19A989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F8A67C-DCB0-D722-D8E6-85722492A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0925AC-EE39-16CE-CC8B-19D1DCB26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E8DEE-FF64-AD13-C1F8-433DDA4E828F}"/>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6" name="Footer Placeholder 5">
            <a:extLst>
              <a:ext uri="{FF2B5EF4-FFF2-40B4-BE49-F238E27FC236}">
                <a16:creationId xmlns:a16="http://schemas.microsoft.com/office/drawing/2014/main" id="{5383CC82-906C-A720-44D4-A22BB3A71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952BB-F589-F41C-2F5D-D726BE87A8A1}"/>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277007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E676-8A09-C148-174E-7082931C3A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95C1D-E2D1-549B-01E5-8F2984F62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FB7ED-56A3-E8C8-087C-49DE72A7E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266A4-7BD4-728B-C2FA-BB537DACB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51052-32F5-39E3-22AC-8D262326DF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AD7AD-C630-BEDC-85A7-1B77E83C0B37}"/>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8" name="Footer Placeholder 7">
            <a:extLst>
              <a:ext uri="{FF2B5EF4-FFF2-40B4-BE49-F238E27FC236}">
                <a16:creationId xmlns:a16="http://schemas.microsoft.com/office/drawing/2014/main" id="{DFC19CA5-4A4C-B0E8-9B02-850622F381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113D7B-0318-6D86-854D-D01C67C72061}"/>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428730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A93D-D384-3EE4-9AE1-D90A76695C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738F3E-3708-406B-D9AA-9429C22A3004}"/>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4" name="Footer Placeholder 3">
            <a:extLst>
              <a:ext uri="{FF2B5EF4-FFF2-40B4-BE49-F238E27FC236}">
                <a16:creationId xmlns:a16="http://schemas.microsoft.com/office/drawing/2014/main" id="{033DB9FE-171C-028C-CF38-F4A3F53246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274F53-23F8-C61A-C092-FFCF2CC6C68B}"/>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307695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76217-5352-9A03-9A63-05C5E2FBA0DE}"/>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3" name="Footer Placeholder 2">
            <a:extLst>
              <a:ext uri="{FF2B5EF4-FFF2-40B4-BE49-F238E27FC236}">
                <a16:creationId xmlns:a16="http://schemas.microsoft.com/office/drawing/2014/main" id="{ADA5DDE5-2758-F17E-D63D-970C25C2F0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5227E6-8944-0B46-B712-B77D73266674}"/>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80366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7F71-F405-3394-3F8C-BBB06957B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DE6F81-A957-1A95-C666-200020062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35F0E8-26FA-9110-3E82-23CB1E015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C53CB-76BB-B2D2-5F6C-6DC3F020B586}"/>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6" name="Footer Placeholder 5">
            <a:extLst>
              <a:ext uri="{FF2B5EF4-FFF2-40B4-BE49-F238E27FC236}">
                <a16:creationId xmlns:a16="http://schemas.microsoft.com/office/drawing/2014/main" id="{F9FD0614-CDBE-BC6B-7800-E90A4A5EA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A1B1F-4340-DD2E-6B9C-63E2DB672078}"/>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334837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30B9-1F44-1731-E20F-C7B184168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90008F-8FB2-428A-6C5C-27C7D0EF0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D3F10E-ACB0-2D9E-4588-C7E820DFE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12BEE-B54E-46CB-9F29-EFF3716C543E}"/>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6" name="Footer Placeholder 5">
            <a:extLst>
              <a:ext uri="{FF2B5EF4-FFF2-40B4-BE49-F238E27FC236}">
                <a16:creationId xmlns:a16="http://schemas.microsoft.com/office/drawing/2014/main" id="{9F26B94E-E32D-ED49-A4C0-0E535A04A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10614-740D-8FBC-75D2-DFD9C1098FD5}"/>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184896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02886A-3B2A-5EF5-98AC-ACC505CAF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6AE651-E6F9-74B0-AD84-5A11435EE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DAFC8-1864-2EE2-0CEB-8C84AAF5A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1B752B5B-6D45-C3E7-7AD4-6AE27BDA9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6D8622-41AC-5EE4-F183-BC68E1EC4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A27FBC-BB8A-4B3E-A288-22EEBAB817E8}" type="slidenum">
              <a:rPr lang="en-US" smtClean="0"/>
              <a:t>‹#›</a:t>
            </a:fld>
            <a:endParaRPr lang="en-US"/>
          </a:p>
        </p:txBody>
      </p:sp>
    </p:spTree>
    <p:extLst>
      <p:ext uri="{BB962C8B-B14F-4D97-AF65-F5344CB8AC3E}">
        <p14:creationId xmlns:p14="http://schemas.microsoft.com/office/powerpoint/2010/main" val="192842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microsoft.com/office/2007/relationships/hdphoto" Target="../media/hdphoto8.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microsoft.com/office/2007/relationships/hdphoto" Target="../media/hdphoto9.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11.wdp"/><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5.png"/><Relationship Id="rId5" Type="http://schemas.microsoft.com/office/2007/relationships/hdphoto" Target="../media/hdphoto10.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13.wdp"/><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7.png"/><Relationship Id="rId5" Type="http://schemas.microsoft.com/office/2007/relationships/hdphoto" Target="../media/hdphoto12.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microsoft.com/office/2007/relationships/hdphoto" Target="../media/hdphoto14.wdp"/><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2.jpeg"/><Relationship Id="rId5" Type="http://schemas.openxmlformats.org/officeDocument/2006/relationships/hyperlink" Target="https://youtu.be/yd6Ir1F8OIs"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15.wdp"/><Relationship Id="rId5" Type="http://schemas.openxmlformats.org/officeDocument/2006/relationships/image" Target="../media/image2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microsoft.com/office/2007/relationships/hdphoto" Target="../media/hdphoto3.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microsoft.com/office/2007/relationships/hdphoto" Target="../media/hdphoto4.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microsoft.com/office/2007/relationships/hdphoto" Target="../media/hdphoto5.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7.wdp"/><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png"/><Relationship Id="rId5" Type="http://schemas.microsoft.com/office/2007/relationships/hdphoto" Target="../media/hdphoto6.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4AA747-1091-84DE-D44D-992CF7F3EB14}"/>
              </a:ext>
            </a:extLst>
          </p:cNvPr>
          <p:cNvSpPr/>
          <p:nvPr/>
        </p:nvSpPr>
        <p:spPr>
          <a:xfrm>
            <a:off x="0" y="4525777"/>
            <a:ext cx="12207200" cy="2332223"/>
          </a:xfrm>
          <a:prstGeom prst="rect">
            <a:avLst/>
          </a:prstGeom>
          <a:solidFill>
            <a:srgbClr val="CC4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A8091-B5BD-492A-1682-82B750D620FE}"/>
              </a:ext>
            </a:extLst>
          </p:cNvPr>
          <p:cNvSpPr>
            <a:spLocks noGrp="1"/>
          </p:cNvSpPr>
          <p:nvPr>
            <p:ph type="ctrTitle"/>
          </p:nvPr>
        </p:nvSpPr>
        <p:spPr>
          <a:xfrm>
            <a:off x="1524000" y="4914855"/>
            <a:ext cx="9144000" cy="786703"/>
          </a:xfrm>
        </p:spPr>
        <p:txBody>
          <a:bodyPr>
            <a:normAutofit/>
          </a:bodyPr>
          <a:lstStyle/>
          <a:p>
            <a:r>
              <a:rPr lang="en-US" sz="3300" b="1" dirty="0">
                <a:solidFill>
                  <a:schemeClr val="bg1"/>
                </a:solidFill>
                <a:latin typeface="Arial" panose="020B0604020202020204" pitchFamily="34" charset="0"/>
                <a:cs typeface="Arial" panose="020B0604020202020204" pitchFamily="34" charset="0"/>
              </a:rPr>
              <a:t>FOUNDATIONAL COMMUNICATION SKILLS</a:t>
            </a:r>
          </a:p>
        </p:txBody>
      </p:sp>
      <p:sp>
        <p:nvSpPr>
          <p:cNvPr id="3" name="Subtitle 2">
            <a:extLst>
              <a:ext uri="{FF2B5EF4-FFF2-40B4-BE49-F238E27FC236}">
                <a16:creationId xmlns:a16="http://schemas.microsoft.com/office/drawing/2014/main" id="{3CE81A94-66B0-F23F-A734-A99DEB073EE0}"/>
              </a:ext>
            </a:extLst>
          </p:cNvPr>
          <p:cNvSpPr>
            <a:spLocks noGrp="1"/>
          </p:cNvSpPr>
          <p:nvPr>
            <p:ph type="subTitle" idx="1"/>
          </p:nvPr>
        </p:nvSpPr>
        <p:spPr>
          <a:xfrm>
            <a:off x="1524000" y="5701558"/>
            <a:ext cx="9144000" cy="571363"/>
          </a:xfrm>
        </p:spPr>
        <p:txBody>
          <a:bodyPr>
            <a:noAutofit/>
          </a:bodyPr>
          <a:lstStyle/>
          <a:p>
            <a:r>
              <a:rPr lang="en-US" sz="3100" dirty="0">
                <a:solidFill>
                  <a:schemeClr val="bg2"/>
                </a:solidFill>
                <a:latin typeface="Arial" panose="020B0604020202020204" pitchFamily="34" charset="0"/>
                <a:cs typeface="Arial" panose="020B0604020202020204" pitchFamily="34" charset="0"/>
              </a:rPr>
              <a:t>Mental Health Setting</a:t>
            </a:r>
          </a:p>
        </p:txBody>
      </p:sp>
      <p:pic>
        <p:nvPicPr>
          <p:cNvPr id="7" name="Picture 6" descr="A person sitting in a chair&#10;&#10;Description automatically generated">
            <a:extLst>
              <a:ext uri="{FF2B5EF4-FFF2-40B4-BE49-F238E27FC236}">
                <a16:creationId xmlns:a16="http://schemas.microsoft.com/office/drawing/2014/main" id="{CED9D295-0EEE-A34F-3166-2E91C906CE7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20" y="10"/>
            <a:ext cx="12191980" cy="4525766"/>
          </a:xfrm>
          <a:prstGeom prst="rect">
            <a:avLst/>
          </a:prstGeom>
        </p:spPr>
      </p:pic>
      <p:grpSp>
        <p:nvGrpSpPr>
          <p:cNvPr id="12" name="Group 11">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3" name="Rectangle 12">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3195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65D6C-6595-4CE3-9E72-83180BEA4209}"/>
              </a:ext>
            </a:extLst>
          </p:cNvPr>
          <p:cNvSpPr/>
          <p:nvPr/>
        </p:nvSpPr>
        <p:spPr>
          <a:xfrm>
            <a:off x="6096000" y="0"/>
            <a:ext cx="6051025"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6372676" y="2242600"/>
            <a:ext cx="5232689"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Listener</a:t>
            </a:r>
          </a:p>
          <a:p>
            <a:r>
              <a:rPr lang="en-US" sz="2800" dirty="0">
                <a:latin typeface="Arial" panose="020B0604020202020204" pitchFamily="34" charset="0"/>
                <a:cs typeface="Arial" panose="020B0604020202020204" pitchFamily="34" charset="0"/>
              </a:rPr>
              <a:t>Interlocutor (Speaker)</a:t>
            </a:r>
          </a:p>
          <a:p>
            <a:r>
              <a:rPr lang="en-US" sz="2800" dirty="0">
                <a:latin typeface="Arial" panose="020B0604020202020204" pitchFamily="34" charset="0"/>
                <a:cs typeface="Arial" panose="020B0604020202020204" pitchFamily="34" charset="0"/>
              </a:rPr>
              <a:t>Message</a:t>
            </a:r>
          </a:p>
          <a:p>
            <a:r>
              <a:rPr lang="en-US" sz="2800" dirty="0">
                <a:latin typeface="Arial" panose="020B0604020202020204" pitchFamily="34" charset="0"/>
                <a:cs typeface="Arial" panose="020B0604020202020204" pitchFamily="34" charset="0"/>
              </a:rPr>
              <a:t>Environment</a:t>
            </a:r>
          </a:p>
        </p:txBody>
      </p:sp>
      <p:sp>
        <p:nvSpPr>
          <p:cNvPr id="17" name="TextBox 16">
            <a:extLst>
              <a:ext uri="{FF2B5EF4-FFF2-40B4-BE49-F238E27FC236}">
                <a16:creationId xmlns:a16="http://schemas.microsoft.com/office/drawing/2014/main" id="{CBBCE524-25BA-1E3C-4D13-7E181E2796B3}"/>
              </a:ext>
            </a:extLst>
          </p:cNvPr>
          <p:cNvSpPr txBox="1"/>
          <p:nvPr/>
        </p:nvSpPr>
        <p:spPr>
          <a:xfrm>
            <a:off x="6372676" y="1131934"/>
            <a:ext cx="4364563"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Barriers (Lime)</a:t>
            </a:r>
            <a:endParaRPr lang="en-US" sz="3600" b="1"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A person holding a megaphone">
            <a:extLst>
              <a:ext uri="{FF2B5EF4-FFF2-40B4-BE49-F238E27FC236}">
                <a16:creationId xmlns:a16="http://schemas.microsoft.com/office/drawing/2014/main" id="{8EDED47B-2780-54E1-9299-7A634365809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0" y="0"/>
            <a:ext cx="5895474" cy="6858000"/>
          </a:xfrm>
          <a:prstGeom prst="rect">
            <a:avLst/>
          </a:prstGeom>
        </p:spPr>
      </p:pic>
    </p:spTree>
    <p:custDataLst>
      <p:tags r:id="rId1"/>
    </p:custDataLst>
    <p:extLst>
      <p:ext uri="{BB962C8B-B14F-4D97-AF65-F5344CB8AC3E}">
        <p14:creationId xmlns:p14="http://schemas.microsoft.com/office/powerpoint/2010/main" val="26226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ith his hand to his ear">
            <a:extLst>
              <a:ext uri="{FF2B5EF4-FFF2-40B4-BE49-F238E27FC236}">
                <a16:creationId xmlns:a16="http://schemas.microsoft.com/office/drawing/2014/main" id="{BFF703B4-9205-4E99-4209-C8F2CD2D0BB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0" y="0"/>
            <a:ext cx="6096000" cy="6858001"/>
          </a:xfrm>
          <a:prstGeom prst="rect">
            <a:avLst/>
          </a:prstGeom>
        </p:spPr>
      </p:pic>
      <p:sp>
        <p:nvSpPr>
          <p:cNvPr id="4" name="Rectangle 3">
            <a:extLst>
              <a:ext uri="{FF2B5EF4-FFF2-40B4-BE49-F238E27FC236}">
                <a16:creationId xmlns:a16="http://schemas.microsoft.com/office/drawing/2014/main" id="{34265D6C-6595-4CE3-9E72-83180BEA4209}"/>
              </a:ext>
            </a:extLst>
          </p:cNvPr>
          <p:cNvSpPr/>
          <p:nvPr/>
        </p:nvSpPr>
        <p:spPr>
          <a:xfrm>
            <a:off x="6096000" y="0"/>
            <a:ext cx="6051025"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6372676" y="2575109"/>
            <a:ext cx="5232689"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Reflect on someone in your life who exemplifies excellent listening skills.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qualities do they possess that make you feel truly heard?</a:t>
            </a:r>
          </a:p>
        </p:txBody>
      </p:sp>
      <p:sp>
        <p:nvSpPr>
          <p:cNvPr id="17" name="TextBox 16">
            <a:extLst>
              <a:ext uri="{FF2B5EF4-FFF2-40B4-BE49-F238E27FC236}">
                <a16:creationId xmlns:a16="http://schemas.microsoft.com/office/drawing/2014/main" id="{CBBCE524-25BA-1E3C-4D13-7E181E2796B3}"/>
              </a:ext>
            </a:extLst>
          </p:cNvPr>
          <p:cNvSpPr txBox="1"/>
          <p:nvPr/>
        </p:nvSpPr>
        <p:spPr>
          <a:xfrm>
            <a:off x="6372676" y="979533"/>
            <a:ext cx="4364563" cy="1200329"/>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Qualities </a:t>
            </a:r>
            <a:br>
              <a:rPr lang="en-US" sz="3600" b="1" dirty="0">
                <a:solidFill>
                  <a:srgbClr val="CC4927"/>
                </a:solidFill>
                <a:latin typeface="Arial" panose="020B0604020202020204" pitchFamily="34" charset="0"/>
                <a:cs typeface="Arial" panose="020B0604020202020204" pitchFamily="34" charset="0"/>
              </a:rPr>
            </a:br>
            <a:r>
              <a:rPr lang="en-US" sz="3600" b="1" dirty="0">
                <a:solidFill>
                  <a:srgbClr val="CC4927"/>
                </a:solidFill>
                <a:latin typeface="Arial" panose="020B0604020202020204" pitchFamily="34" charset="0"/>
                <a:cs typeface="Arial" panose="020B0604020202020204" pitchFamily="34" charset="0"/>
              </a:rPr>
              <a:t>of a Good Listener</a:t>
            </a:r>
            <a:endParaRPr lang="en-US" sz="3600" b="1" dirty="0">
              <a:solidFill>
                <a:schemeClr val="bg1">
                  <a:lumMod val="6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8175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1573C3-358D-4943-BD7B-541DDB567F6C}"/>
              </a:ext>
            </a:extLst>
          </p:cNvPr>
          <p:cNvSpPr txBox="1"/>
          <p:nvPr/>
        </p:nvSpPr>
        <p:spPr>
          <a:xfrm>
            <a:off x="5127547" y="553342"/>
            <a:ext cx="6445328" cy="1200329"/>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Positive</a:t>
            </a:r>
            <a:r>
              <a:rPr lang="en-US" sz="3600" b="1" dirty="0">
                <a:solidFill>
                  <a:srgbClr val="F2BE00"/>
                </a:solidFill>
                <a:latin typeface="Arial" panose="020B0604020202020204" pitchFamily="34" charset="0"/>
                <a:cs typeface="Arial" panose="020B0604020202020204" pitchFamily="34" charset="0"/>
              </a:rPr>
              <a:t> </a:t>
            </a:r>
            <a:br>
              <a:rPr lang="en-US" sz="3600" b="1" dirty="0">
                <a:solidFill>
                  <a:srgbClr val="F2BE00"/>
                </a:solidFill>
                <a:latin typeface="Arial" panose="020B0604020202020204" pitchFamily="34" charset="0"/>
                <a:cs typeface="Arial" panose="020B0604020202020204" pitchFamily="34" charset="0"/>
              </a:rPr>
            </a:br>
            <a:r>
              <a:rPr lang="en-US" sz="3600" b="1" dirty="0">
                <a:solidFill>
                  <a:schemeClr val="bg1">
                    <a:lumMod val="65000"/>
                  </a:schemeClr>
                </a:solidFill>
                <a:latin typeface="Arial" panose="020B0604020202020204" pitchFamily="34" charset="0"/>
                <a:cs typeface="Arial" panose="020B0604020202020204" pitchFamily="34" charset="0"/>
              </a:rPr>
              <a:t>Communication Qualities</a:t>
            </a:r>
          </a:p>
        </p:txBody>
      </p:sp>
      <p:sp>
        <p:nvSpPr>
          <p:cNvPr id="7" name="TextBox 6">
            <a:extLst>
              <a:ext uri="{FF2B5EF4-FFF2-40B4-BE49-F238E27FC236}">
                <a16:creationId xmlns:a16="http://schemas.microsoft.com/office/drawing/2014/main" id="{4083601D-AD3C-4B65-B01A-CE9A5B7F59FC}"/>
              </a:ext>
            </a:extLst>
          </p:cNvPr>
          <p:cNvSpPr txBox="1"/>
          <p:nvPr/>
        </p:nvSpPr>
        <p:spPr>
          <a:xfrm>
            <a:off x="5127546" y="1895435"/>
            <a:ext cx="6480049" cy="353943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Listen actively</a:t>
            </a:r>
          </a:p>
          <a:p>
            <a:r>
              <a:rPr lang="en-US" sz="2800" dirty="0">
                <a:latin typeface="Arial" panose="020B0604020202020204" pitchFamily="34" charset="0"/>
                <a:cs typeface="Arial" panose="020B0604020202020204" pitchFamily="34" charset="0"/>
              </a:rPr>
              <a:t>Pay attention to non-verbal cues</a:t>
            </a:r>
          </a:p>
          <a:p>
            <a:r>
              <a:rPr lang="en-US" sz="2800" dirty="0">
                <a:latin typeface="Arial" panose="020B0604020202020204" pitchFamily="34" charset="0"/>
                <a:cs typeface="Arial" panose="020B0604020202020204" pitchFamily="34" charset="0"/>
              </a:rPr>
              <a:t>Foster relationships</a:t>
            </a:r>
          </a:p>
          <a:p>
            <a:r>
              <a:rPr lang="en-US" sz="2800" dirty="0">
                <a:latin typeface="Arial" panose="020B0604020202020204" pitchFamily="34" charset="0"/>
                <a:cs typeface="Arial" panose="020B0604020202020204" pitchFamily="34" charset="0"/>
              </a:rPr>
              <a:t>Recognize and address challenges as they arise</a:t>
            </a:r>
          </a:p>
          <a:p>
            <a:r>
              <a:rPr lang="en-US" sz="2800" dirty="0">
                <a:latin typeface="Arial" panose="020B0604020202020204" pitchFamily="34" charset="0"/>
                <a:cs typeface="Arial" panose="020B0604020202020204" pitchFamily="34" charset="0"/>
              </a:rPr>
              <a:t>Manage your stress effectively</a:t>
            </a:r>
          </a:p>
          <a:p>
            <a:r>
              <a:rPr lang="en-US" sz="2800" dirty="0">
                <a:latin typeface="Arial" panose="020B0604020202020204" pitchFamily="34" charset="0"/>
                <a:cs typeface="Arial" panose="020B0604020202020204" pitchFamily="34" charset="0"/>
              </a:rPr>
              <a:t>Cultivate cultural awareness</a:t>
            </a:r>
          </a:p>
          <a:p>
            <a:endParaRPr lang="en-US" sz="2800" dirty="0">
              <a:solidFill>
                <a:schemeClr val="tx2"/>
              </a:solidFill>
            </a:endParaRPr>
          </a:p>
        </p:txBody>
      </p:sp>
      <p:sp>
        <p:nvSpPr>
          <p:cNvPr id="13" name="Rectangle 12">
            <a:extLst>
              <a:ext uri="{FF2B5EF4-FFF2-40B4-BE49-F238E27FC236}">
                <a16:creationId xmlns:a16="http://schemas.microsoft.com/office/drawing/2014/main" id="{202460B0-D011-4F45-9018-967912819A6A}"/>
              </a:ext>
            </a:extLst>
          </p:cNvPr>
          <p:cNvSpPr/>
          <p:nvPr/>
        </p:nvSpPr>
        <p:spPr>
          <a:xfrm>
            <a:off x="3803264" y="447675"/>
            <a:ext cx="108438" cy="2981325"/>
          </a:xfrm>
          <a:prstGeom prst="rect">
            <a:avLst/>
          </a:prstGeom>
          <a:solidFill>
            <a:srgbClr val="CC4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sychotherapist session with a patient. African-American women and men have a meeting.">
            <a:extLst>
              <a:ext uri="{FF2B5EF4-FFF2-40B4-BE49-F238E27FC236}">
                <a16:creationId xmlns:a16="http://schemas.microsoft.com/office/drawing/2014/main" id="{CE0B1487-E6C4-76C9-99CD-60E67514D7D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551431" y="467307"/>
            <a:ext cx="2966543" cy="2942059"/>
          </a:xfrm>
          <a:prstGeom prst="rect">
            <a:avLst/>
          </a:prstGeom>
        </p:spPr>
      </p:pic>
      <p:pic>
        <p:nvPicPr>
          <p:cNvPr id="8" name="Picture 7" descr="Psychologist, therapy and woman talking in consultation for mental health in office. Therapist, psychology and female patient consulting, counseling and discussion for depression, stress and crying.">
            <a:extLst>
              <a:ext uri="{FF2B5EF4-FFF2-40B4-BE49-F238E27FC236}">
                <a16:creationId xmlns:a16="http://schemas.microsoft.com/office/drawing/2014/main" id="{DE783FBF-E9C3-1985-E05F-49A5B9A562D9}"/>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510688" y="3817372"/>
            <a:ext cx="4046278" cy="2592953"/>
          </a:xfrm>
          <a:prstGeom prst="rect">
            <a:avLst/>
          </a:prstGeom>
        </p:spPr>
      </p:pic>
    </p:spTree>
    <p:custDataLst>
      <p:tags r:id="rId1"/>
    </p:custDataLst>
    <p:extLst>
      <p:ext uri="{BB962C8B-B14F-4D97-AF65-F5344CB8AC3E}">
        <p14:creationId xmlns:p14="http://schemas.microsoft.com/office/powerpoint/2010/main" val="361979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1573C3-358D-4943-BD7B-541DDB567F6C}"/>
              </a:ext>
            </a:extLst>
          </p:cNvPr>
          <p:cNvSpPr txBox="1"/>
          <p:nvPr/>
        </p:nvSpPr>
        <p:spPr>
          <a:xfrm>
            <a:off x="619126" y="713450"/>
            <a:ext cx="6445328" cy="1200329"/>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Cultural and Disability </a:t>
            </a:r>
            <a:r>
              <a:rPr lang="en-US" sz="3600" b="1" dirty="0">
                <a:solidFill>
                  <a:schemeClr val="bg1">
                    <a:lumMod val="65000"/>
                  </a:schemeClr>
                </a:solidFill>
                <a:latin typeface="Arial" panose="020B0604020202020204" pitchFamily="34" charset="0"/>
                <a:cs typeface="Arial" panose="020B0604020202020204" pitchFamily="34" charset="0"/>
              </a:rPr>
              <a:t>Considerations</a:t>
            </a:r>
          </a:p>
        </p:txBody>
      </p:sp>
      <p:sp>
        <p:nvSpPr>
          <p:cNvPr id="7" name="TextBox 6">
            <a:extLst>
              <a:ext uri="{FF2B5EF4-FFF2-40B4-BE49-F238E27FC236}">
                <a16:creationId xmlns:a16="http://schemas.microsoft.com/office/drawing/2014/main" id="{4083601D-AD3C-4B65-B01A-CE9A5B7F59FC}"/>
              </a:ext>
            </a:extLst>
          </p:cNvPr>
          <p:cNvSpPr txBox="1"/>
          <p:nvPr/>
        </p:nvSpPr>
        <p:spPr>
          <a:xfrm>
            <a:off x="692517" y="2095510"/>
            <a:ext cx="6883011" cy="3970318"/>
          </a:xfrm>
          <a:prstGeom prst="rect">
            <a:avLst/>
          </a:prstGeom>
          <a:noFill/>
        </p:spPr>
        <p:txBody>
          <a:bodyPr wrap="square" rtlCol="0">
            <a:spAutoFit/>
          </a:bodyPr>
          <a:lstStyle/>
          <a:p>
            <a:r>
              <a:rPr lang="en-US" sz="2700" dirty="0">
                <a:latin typeface="Arial" panose="020B0604020202020204" pitchFamily="34" charset="0"/>
                <a:cs typeface="Arial" panose="020B0604020202020204" pitchFamily="34" charset="0"/>
              </a:rPr>
              <a:t>Recognize and accommodate individual communication needs</a:t>
            </a:r>
          </a:p>
          <a:p>
            <a:r>
              <a:rPr lang="en-US" sz="2700" dirty="0">
                <a:latin typeface="Arial" panose="020B0604020202020204" pitchFamily="34" charset="0"/>
                <a:cs typeface="Arial" panose="020B0604020202020204" pitchFamily="34" charset="0"/>
              </a:rPr>
              <a:t>Understand your cultural background and communication style</a:t>
            </a:r>
          </a:p>
          <a:p>
            <a:r>
              <a:rPr lang="en-US" sz="2700" dirty="0">
                <a:latin typeface="Arial" panose="020B0604020202020204" pitchFamily="34" charset="0"/>
                <a:cs typeface="Arial" panose="020B0604020202020204" pitchFamily="34" charset="0"/>
              </a:rPr>
              <a:t>Respect preferences for communication</a:t>
            </a:r>
          </a:p>
          <a:p>
            <a:r>
              <a:rPr lang="en-US" sz="2700" dirty="0">
                <a:latin typeface="Arial" panose="020B0604020202020204" pitchFamily="34" charset="0"/>
                <a:cs typeface="Arial" panose="020B0604020202020204" pitchFamily="34" charset="0"/>
              </a:rPr>
              <a:t>Use clear and simple language</a:t>
            </a:r>
          </a:p>
          <a:p>
            <a:r>
              <a:rPr lang="en-US" sz="2700" dirty="0">
                <a:latin typeface="Arial" panose="020B0604020202020204" pitchFamily="34" charset="0"/>
                <a:cs typeface="Arial" panose="020B0604020202020204" pitchFamily="34" charset="0"/>
              </a:rPr>
              <a:t>Allow extra time for communication</a:t>
            </a:r>
          </a:p>
          <a:p>
            <a:r>
              <a:rPr lang="en-US" sz="2700" dirty="0">
                <a:latin typeface="Arial" panose="020B0604020202020204" pitchFamily="34" charset="0"/>
                <a:cs typeface="Arial" panose="020B0604020202020204" pitchFamily="34" charset="0"/>
              </a:rPr>
              <a:t>Encourage feedback and seek clarification</a:t>
            </a:r>
          </a:p>
          <a:p>
            <a:r>
              <a:rPr lang="en-US" sz="2700" dirty="0">
                <a:latin typeface="Arial" panose="020B0604020202020204" pitchFamily="34" charset="0"/>
                <a:cs typeface="Arial" panose="020B0604020202020204" pitchFamily="34" charset="0"/>
              </a:rPr>
              <a:t>Practice empathy in interactions</a:t>
            </a:r>
          </a:p>
        </p:txBody>
      </p:sp>
      <p:sp>
        <p:nvSpPr>
          <p:cNvPr id="13" name="Rectangle 12">
            <a:extLst>
              <a:ext uri="{FF2B5EF4-FFF2-40B4-BE49-F238E27FC236}">
                <a16:creationId xmlns:a16="http://schemas.microsoft.com/office/drawing/2014/main" id="{202460B0-D011-4F45-9018-967912819A6A}"/>
              </a:ext>
            </a:extLst>
          </p:cNvPr>
          <p:cNvSpPr/>
          <p:nvPr/>
        </p:nvSpPr>
        <p:spPr>
          <a:xfrm>
            <a:off x="8237478" y="584570"/>
            <a:ext cx="108438" cy="2981325"/>
          </a:xfrm>
          <a:prstGeom prst="rect">
            <a:avLst/>
          </a:prstGeom>
          <a:solidFill>
            <a:srgbClr val="CC4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man with hearing aid behind the ear">
            <a:extLst>
              <a:ext uri="{FF2B5EF4-FFF2-40B4-BE49-F238E27FC236}">
                <a16:creationId xmlns:a16="http://schemas.microsoft.com/office/drawing/2014/main" id="{8DB0B158-1720-C9F7-BCDE-ED55CD15ECE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8621957" y="561301"/>
            <a:ext cx="3029599" cy="3004594"/>
          </a:xfrm>
          <a:prstGeom prst="rect">
            <a:avLst/>
          </a:prstGeom>
        </p:spPr>
      </p:pic>
      <p:pic>
        <p:nvPicPr>
          <p:cNvPr id="4" name="Picture 3" descr="Meeting of young people in group therapy">
            <a:extLst>
              <a:ext uri="{FF2B5EF4-FFF2-40B4-BE49-F238E27FC236}">
                <a16:creationId xmlns:a16="http://schemas.microsoft.com/office/drawing/2014/main" id="{7D182AE0-5528-0D23-1786-1A6BC6956A86}"/>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7575529" y="3822076"/>
            <a:ext cx="4076027" cy="2717351"/>
          </a:xfrm>
          <a:prstGeom prst="rect">
            <a:avLst/>
          </a:prstGeom>
        </p:spPr>
      </p:pic>
    </p:spTree>
    <p:custDataLst>
      <p:tags r:id="rId1"/>
    </p:custDataLst>
    <p:extLst>
      <p:ext uri="{BB962C8B-B14F-4D97-AF65-F5344CB8AC3E}">
        <p14:creationId xmlns:p14="http://schemas.microsoft.com/office/powerpoint/2010/main" val="6290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65D6C-6595-4CE3-9E72-83180BEA4209}"/>
              </a:ext>
            </a:extLst>
          </p:cNvPr>
          <p:cNvSpPr/>
          <p:nvPr/>
        </p:nvSpPr>
        <p:spPr>
          <a:xfrm>
            <a:off x="6096000" y="0"/>
            <a:ext cx="6051025"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6333761" y="1799226"/>
            <a:ext cx="5567294" cy="3831818"/>
          </a:xfrm>
          <a:prstGeom prst="rect">
            <a:avLst/>
          </a:prstGeom>
          <a:noFill/>
        </p:spPr>
        <p:txBody>
          <a:bodyPr wrap="square" rtlCol="0">
            <a:spAutoFit/>
          </a:bodyPr>
          <a:lstStyle/>
          <a:p>
            <a:r>
              <a:rPr lang="en-US" sz="2700" dirty="0">
                <a:latin typeface="Arial" panose="020B0604020202020204" pitchFamily="34" charset="0"/>
                <a:cs typeface="Arial" panose="020B0604020202020204" pitchFamily="34" charset="0"/>
              </a:rPr>
              <a:t>Utilize open-ended questions to encourage deeper thinking</a:t>
            </a:r>
          </a:p>
          <a:p>
            <a:r>
              <a:rPr lang="en-US" sz="2700" dirty="0">
                <a:latin typeface="Arial" panose="020B0604020202020204" pitchFamily="34" charset="0"/>
                <a:cs typeface="Arial" panose="020B0604020202020204" pitchFamily="34" charset="0"/>
              </a:rPr>
              <a:t>Explore individual interests and aspirations</a:t>
            </a:r>
          </a:p>
          <a:p>
            <a:r>
              <a:rPr lang="en-US" sz="2700" dirty="0">
                <a:latin typeface="Arial" panose="020B0604020202020204" pitchFamily="34" charset="0"/>
                <a:cs typeface="Arial" panose="020B0604020202020204" pitchFamily="34" charset="0"/>
              </a:rPr>
              <a:t>Provide options to foster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decision-making</a:t>
            </a:r>
          </a:p>
          <a:p>
            <a:r>
              <a:rPr lang="en-US" sz="2700" dirty="0">
                <a:latin typeface="Arial" panose="020B0604020202020204" pitchFamily="34" charset="0"/>
                <a:cs typeface="Arial" panose="020B0604020202020204" pitchFamily="34" charset="0"/>
              </a:rPr>
              <a:t>Demonstrate respect and instill hope</a:t>
            </a:r>
          </a:p>
          <a:p>
            <a:r>
              <a:rPr lang="en-US" sz="2700" dirty="0">
                <a:latin typeface="Arial" panose="020B0604020202020204" pitchFamily="34" charset="0"/>
                <a:cs typeface="Arial" panose="020B0604020202020204" pitchFamily="34" charset="0"/>
              </a:rPr>
              <a:t>Identify and acknowledge strengths</a:t>
            </a:r>
          </a:p>
        </p:txBody>
      </p:sp>
      <p:sp>
        <p:nvSpPr>
          <p:cNvPr id="17" name="TextBox 16">
            <a:extLst>
              <a:ext uri="{FF2B5EF4-FFF2-40B4-BE49-F238E27FC236}">
                <a16:creationId xmlns:a16="http://schemas.microsoft.com/office/drawing/2014/main" id="{CBBCE524-25BA-1E3C-4D13-7E181E2796B3}"/>
              </a:ext>
            </a:extLst>
          </p:cNvPr>
          <p:cNvSpPr txBox="1"/>
          <p:nvPr/>
        </p:nvSpPr>
        <p:spPr>
          <a:xfrm>
            <a:off x="6372676" y="979533"/>
            <a:ext cx="4364563"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Engaging Others</a:t>
            </a:r>
            <a:endParaRPr lang="en-US" sz="3600" b="1"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A person listening to something">
            <a:extLst>
              <a:ext uri="{FF2B5EF4-FFF2-40B4-BE49-F238E27FC236}">
                <a16:creationId xmlns:a16="http://schemas.microsoft.com/office/drawing/2014/main" id="{AE04C523-5724-2525-009F-649EBFB074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44975" y="0"/>
            <a:ext cx="5895473" cy="6858000"/>
          </a:xfrm>
          <a:prstGeom prst="rect">
            <a:avLst/>
          </a:prstGeom>
        </p:spPr>
      </p:pic>
      <p:pic>
        <p:nvPicPr>
          <p:cNvPr id="14" name="Picture 13" descr="A person sitting in a chair with a clipboard and a person holding a clipboard&#10;&#10;Description automatically generated">
            <a:extLst>
              <a:ext uri="{FF2B5EF4-FFF2-40B4-BE49-F238E27FC236}">
                <a16:creationId xmlns:a16="http://schemas.microsoft.com/office/drawing/2014/main" id="{88D3D2EA-3ABC-CC3F-541B-B01440F891C7}"/>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15672" y="0"/>
            <a:ext cx="6012110" cy="6858000"/>
          </a:xfrm>
          <a:prstGeom prst="rect">
            <a:avLst/>
          </a:prstGeom>
        </p:spPr>
      </p:pic>
    </p:spTree>
    <p:custDataLst>
      <p:tags r:id="rId1"/>
    </p:custDataLst>
    <p:extLst>
      <p:ext uri="{BB962C8B-B14F-4D97-AF65-F5344CB8AC3E}">
        <p14:creationId xmlns:p14="http://schemas.microsoft.com/office/powerpoint/2010/main" val="18003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65D6C-6595-4CE3-9E72-83180BEA4209}"/>
              </a:ext>
            </a:extLst>
          </p:cNvPr>
          <p:cNvSpPr/>
          <p:nvPr/>
        </p:nvSpPr>
        <p:spPr>
          <a:xfrm>
            <a:off x="6096000" y="0"/>
            <a:ext cx="6051025"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6433323" y="1756857"/>
            <a:ext cx="5384604" cy="4832092"/>
          </a:xfrm>
          <a:prstGeom prst="rect">
            <a:avLst/>
          </a:prstGeom>
          <a:noFill/>
        </p:spPr>
        <p:txBody>
          <a:bodyPr wrap="square" rtlCol="0">
            <a:spAutoFit/>
          </a:bodyPr>
          <a:lstStyle/>
          <a:p>
            <a:r>
              <a:rPr lang="en-US" sz="2200" b="1" dirty="0">
                <a:solidFill>
                  <a:srgbClr val="92D050"/>
                </a:solidFill>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istener </a:t>
            </a:r>
          </a:p>
          <a:p>
            <a:r>
              <a:rPr lang="en-US" sz="2200" dirty="0">
                <a:latin typeface="Arial" panose="020B0604020202020204" pitchFamily="34" charset="0"/>
                <a:cs typeface="Arial" panose="020B0604020202020204" pitchFamily="34" charset="0"/>
              </a:rPr>
              <a:t>Allow time for response</a:t>
            </a:r>
          </a:p>
          <a:p>
            <a:r>
              <a:rPr lang="en-US" sz="2200" dirty="0">
                <a:latin typeface="Arial" panose="020B0604020202020204" pitchFamily="34" charset="0"/>
                <a:cs typeface="Arial" panose="020B0604020202020204" pitchFamily="34" charset="0"/>
              </a:rPr>
              <a:t>Check-in with yourself</a:t>
            </a:r>
          </a:p>
          <a:p>
            <a:endParaRPr lang="en-US" sz="2200" dirty="0">
              <a:latin typeface="Arial" panose="020B0604020202020204" pitchFamily="34" charset="0"/>
              <a:cs typeface="Arial" panose="020B0604020202020204" pitchFamily="34" charset="0"/>
            </a:endParaRPr>
          </a:p>
          <a:p>
            <a:r>
              <a:rPr lang="en-US" sz="2200" b="1" dirty="0">
                <a:solidFill>
                  <a:srgbClr val="92D050"/>
                </a:solidFill>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nterlocutor (Speaker)</a:t>
            </a:r>
          </a:p>
          <a:p>
            <a:r>
              <a:rPr lang="en-US" sz="2200" dirty="0">
                <a:latin typeface="Arial" panose="020B0604020202020204" pitchFamily="34" charset="0"/>
                <a:cs typeface="Arial" panose="020B0604020202020204" pitchFamily="34" charset="0"/>
              </a:rPr>
              <a:t>Focus communication on the individual</a:t>
            </a:r>
          </a:p>
          <a:p>
            <a:br>
              <a:rPr lang="en-US" sz="2200" dirty="0">
                <a:latin typeface="Arial" panose="020B0604020202020204" pitchFamily="34" charset="0"/>
                <a:cs typeface="Arial" panose="020B0604020202020204" pitchFamily="34" charset="0"/>
              </a:rPr>
            </a:br>
            <a:r>
              <a:rPr lang="en-US" sz="2200" b="1" dirty="0">
                <a:solidFill>
                  <a:srgbClr val="92D050"/>
                </a:solidFill>
                <a:latin typeface="Arial" panose="020B0604020202020204" pitchFamily="34" charset="0"/>
                <a:cs typeface="Arial" panose="020B0604020202020204" pitchFamily="34" charset="0"/>
              </a:rPr>
              <a:t>M</a:t>
            </a:r>
            <a:r>
              <a:rPr lang="en-US" sz="2200" dirty="0">
                <a:latin typeface="Arial" panose="020B0604020202020204" pitchFamily="34" charset="0"/>
                <a:cs typeface="Arial" panose="020B0604020202020204" pitchFamily="34" charset="0"/>
              </a:rPr>
              <a:t>essage</a:t>
            </a:r>
          </a:p>
          <a:p>
            <a:r>
              <a:rPr lang="en-US" sz="2200" dirty="0">
                <a:latin typeface="Arial" panose="020B0604020202020204" pitchFamily="34" charset="0"/>
                <a:cs typeface="Arial" panose="020B0604020202020204" pitchFamily="34" charset="0"/>
              </a:rPr>
              <a:t>Some topics may require more time and support</a:t>
            </a:r>
          </a:p>
          <a:p>
            <a:endParaRPr lang="en-US" sz="2200" dirty="0">
              <a:latin typeface="Arial" panose="020B0604020202020204" pitchFamily="34" charset="0"/>
              <a:cs typeface="Arial" panose="020B0604020202020204" pitchFamily="34" charset="0"/>
            </a:endParaRPr>
          </a:p>
          <a:p>
            <a:r>
              <a:rPr lang="en-US" sz="2200" b="1" dirty="0">
                <a:solidFill>
                  <a:srgbClr val="92D050"/>
                </a:solidFill>
                <a:latin typeface="Arial" panose="020B0604020202020204" pitchFamily="34" charset="0"/>
                <a:cs typeface="Arial" panose="020B0604020202020204" pitchFamily="34" charset="0"/>
              </a:rPr>
              <a:t>E</a:t>
            </a:r>
            <a:r>
              <a:rPr lang="en-US" sz="2200" dirty="0">
                <a:latin typeface="Arial" panose="020B0604020202020204" pitchFamily="34" charset="0"/>
                <a:cs typeface="Arial" panose="020B0604020202020204" pitchFamily="34" charset="0"/>
              </a:rPr>
              <a:t>nvironment</a:t>
            </a:r>
          </a:p>
          <a:p>
            <a:r>
              <a:rPr lang="en-US" sz="2200" dirty="0">
                <a:latin typeface="Arial" panose="020B0604020202020204" pitchFamily="34" charset="0"/>
                <a:cs typeface="Arial" panose="020B0604020202020204" pitchFamily="34" charset="0"/>
              </a:rPr>
              <a:t>Be aware of noise, privacy and distractions</a:t>
            </a:r>
          </a:p>
        </p:txBody>
      </p:sp>
      <p:sp>
        <p:nvSpPr>
          <p:cNvPr id="17" name="TextBox 16">
            <a:extLst>
              <a:ext uri="{FF2B5EF4-FFF2-40B4-BE49-F238E27FC236}">
                <a16:creationId xmlns:a16="http://schemas.microsoft.com/office/drawing/2014/main" id="{CBBCE524-25BA-1E3C-4D13-7E181E2796B3}"/>
              </a:ext>
            </a:extLst>
          </p:cNvPr>
          <p:cNvSpPr txBox="1"/>
          <p:nvPr/>
        </p:nvSpPr>
        <p:spPr>
          <a:xfrm>
            <a:off x="6372676" y="380093"/>
            <a:ext cx="4364563" cy="1200329"/>
          </a:xfrm>
          <a:prstGeom prst="rect">
            <a:avLst/>
          </a:prstGeom>
          <a:noFill/>
        </p:spPr>
        <p:txBody>
          <a:bodyPr wrap="square" rtlCol="0">
            <a:spAutoFit/>
          </a:bodyPr>
          <a:lstStyle/>
          <a:p>
            <a:r>
              <a:rPr lang="en-US" sz="3600" b="1" dirty="0">
                <a:solidFill>
                  <a:srgbClr val="92D050"/>
                </a:solidFill>
                <a:latin typeface="Arial" panose="020B0604020202020204" pitchFamily="34" charset="0"/>
                <a:cs typeface="Arial" panose="020B0604020202020204" pitchFamily="34" charset="0"/>
              </a:rPr>
              <a:t>LIME </a:t>
            </a:r>
            <a:r>
              <a:rPr lang="en-US" sz="3600" b="1" dirty="0">
                <a:solidFill>
                  <a:srgbClr val="CC4927"/>
                </a:solidFill>
                <a:latin typeface="Arial" panose="020B0604020202020204" pitchFamily="34" charset="0"/>
                <a:cs typeface="Arial" panose="020B0604020202020204" pitchFamily="34" charset="0"/>
              </a:rPr>
              <a:t>for Positive Communication</a:t>
            </a:r>
            <a:endParaRPr lang="en-US" sz="3600" b="1" dirty="0">
              <a:solidFill>
                <a:schemeClr val="bg1">
                  <a:lumMod val="65000"/>
                </a:schemeClr>
              </a:solidFill>
              <a:latin typeface="Arial" panose="020B0604020202020204" pitchFamily="34" charset="0"/>
              <a:cs typeface="Arial" panose="020B0604020202020204" pitchFamily="34" charset="0"/>
            </a:endParaRPr>
          </a:p>
        </p:txBody>
      </p:sp>
      <p:pic>
        <p:nvPicPr>
          <p:cNvPr id="3" name="Picture 2" descr="A close-up of a hand giving a thumbs up">
            <a:extLst>
              <a:ext uri="{FF2B5EF4-FFF2-40B4-BE49-F238E27FC236}">
                <a16:creationId xmlns:a16="http://schemas.microsoft.com/office/drawing/2014/main" id="{4F543AF0-E975-56AF-427D-C6CD7A19EB4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5213" y="13023"/>
            <a:ext cx="5996438" cy="6844977"/>
          </a:xfrm>
          <a:prstGeom prst="rect">
            <a:avLst/>
          </a:prstGeom>
        </p:spPr>
      </p:pic>
    </p:spTree>
    <p:custDataLst>
      <p:tags r:id="rId1"/>
    </p:custDataLst>
    <p:extLst>
      <p:ext uri="{BB962C8B-B14F-4D97-AF65-F5344CB8AC3E}">
        <p14:creationId xmlns:p14="http://schemas.microsoft.com/office/powerpoint/2010/main" val="65965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 name="Group 1">
            <a:extLst>
              <a:ext uri="{FF2B5EF4-FFF2-40B4-BE49-F238E27FC236}">
                <a16:creationId xmlns:a16="http://schemas.microsoft.com/office/drawing/2014/main" id="{E19DEC69-7FDA-A71C-6957-67C90B13BA3B}"/>
              </a:ext>
            </a:extLst>
          </p:cNvPr>
          <p:cNvGrpSpPr/>
          <p:nvPr/>
        </p:nvGrpSpPr>
        <p:grpSpPr>
          <a:xfrm>
            <a:off x="1624225" y="565520"/>
            <a:ext cx="8943546" cy="5031178"/>
            <a:chOff x="1624225" y="565520"/>
            <a:chExt cx="8943546" cy="5031178"/>
          </a:xfrm>
        </p:grpSpPr>
        <p:pic>
          <p:nvPicPr>
            <p:cNvPr id="7" name="Picture 6" descr="A video player with a play button&#10;&#10;Description automatically generated">
              <a:extLst>
                <a:ext uri="{FF2B5EF4-FFF2-40B4-BE49-F238E27FC236}">
                  <a16:creationId xmlns:a16="http://schemas.microsoft.com/office/drawing/2014/main" id="{4BA578CB-7D50-E00E-A506-0CB9F13072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4225" y="565520"/>
              <a:ext cx="8943546" cy="5031178"/>
            </a:xfrm>
            <a:prstGeom prst="rect">
              <a:avLst/>
            </a:prstGeom>
          </p:spPr>
        </p:pic>
        <p:pic>
          <p:nvPicPr>
            <p:cNvPr id="5" name="Picture 4">
              <a:hlinkClick r:id="rId5"/>
              <a:extLst>
                <a:ext uri="{FF2B5EF4-FFF2-40B4-BE49-F238E27FC236}">
                  <a16:creationId xmlns:a16="http://schemas.microsoft.com/office/drawing/2014/main" id="{94A24593-13FD-3F80-A57F-5FB2B29F4A4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93301" y="911603"/>
              <a:ext cx="7005394" cy="4027053"/>
            </a:xfrm>
            <a:prstGeom prst="rect">
              <a:avLst/>
            </a:prstGeom>
          </p:spPr>
        </p:pic>
      </p:grpSp>
      <p:sp>
        <p:nvSpPr>
          <p:cNvPr id="9" name="TextBox 8">
            <a:extLst>
              <a:ext uri="{FF2B5EF4-FFF2-40B4-BE49-F238E27FC236}">
                <a16:creationId xmlns:a16="http://schemas.microsoft.com/office/drawing/2014/main" id="{65C2CC78-92A1-1AC1-70E3-30587B2D7FC8}"/>
              </a:ext>
            </a:extLst>
          </p:cNvPr>
          <p:cNvSpPr txBox="1"/>
          <p:nvPr/>
        </p:nvSpPr>
        <p:spPr>
          <a:xfrm>
            <a:off x="3577142" y="5830815"/>
            <a:ext cx="4566828" cy="461665"/>
          </a:xfrm>
          <a:prstGeom prst="rect">
            <a:avLst/>
          </a:prstGeom>
          <a:noFill/>
        </p:spPr>
        <p:txBody>
          <a:bodyPr wrap="none" rtlCol="0">
            <a:spAutoFit/>
          </a:bodyPr>
          <a:lstStyle/>
          <a:p>
            <a:r>
              <a:rPr lang="en-US" sz="2400" b="1" dirty="0">
                <a:effectLst/>
                <a:latin typeface="Aptos" panose="020B0004020202020204" pitchFamily="34" charset="0"/>
                <a:ea typeface="Times New Roman" panose="02020603050405020304" pitchFamily="18" charset="0"/>
                <a:cs typeface="Aptos" panose="020B0004020202020204" pitchFamily="34" charset="0"/>
                <a:hlinkClick r:id="rId5"/>
              </a:rPr>
              <a:t>Video:  Mental Health M01 LIME</a:t>
            </a:r>
            <a:endParaRPr lang="en-US" sz="2400" b="1" dirty="0"/>
          </a:p>
        </p:txBody>
      </p:sp>
    </p:spTree>
    <p:custDataLst>
      <p:tags r:id="rId1"/>
    </p:custDataLst>
    <p:extLst>
      <p:ext uri="{BB962C8B-B14F-4D97-AF65-F5344CB8AC3E}">
        <p14:creationId xmlns:p14="http://schemas.microsoft.com/office/powerpoint/2010/main" val="162774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7537C5E-5CFB-49C5-96A0-22380E3035EF}"/>
              </a:ext>
            </a:extLst>
          </p:cNvPr>
          <p:cNvGrpSpPr/>
          <p:nvPr/>
        </p:nvGrpSpPr>
        <p:grpSpPr>
          <a:xfrm>
            <a:off x="6009518" y="387727"/>
            <a:ext cx="5596010" cy="1569660"/>
            <a:chOff x="6009518" y="387727"/>
            <a:chExt cx="5596010" cy="1569660"/>
          </a:xfrm>
        </p:grpSpPr>
        <p:sp>
          <p:nvSpPr>
            <p:cNvPr id="12" name="TextBox 11">
              <a:extLst>
                <a:ext uri="{FF2B5EF4-FFF2-40B4-BE49-F238E27FC236}">
                  <a16:creationId xmlns:a16="http://schemas.microsoft.com/office/drawing/2014/main" id="{204C8230-105A-47C9-916B-45129110B514}"/>
                </a:ext>
              </a:extLst>
            </p:cNvPr>
            <p:cNvSpPr txBox="1"/>
            <p:nvPr/>
          </p:nvSpPr>
          <p:spPr>
            <a:xfrm>
              <a:off x="6009518" y="387727"/>
              <a:ext cx="510970" cy="1569660"/>
            </a:xfrm>
            <a:prstGeom prst="rect">
              <a:avLst/>
            </a:prstGeom>
            <a:noFill/>
          </p:spPr>
          <p:txBody>
            <a:bodyPr wrap="square" rtlCol="0">
              <a:spAutoFit/>
            </a:bodyPr>
            <a:lstStyle/>
            <a:p>
              <a:r>
                <a:rPr lang="en-US" sz="9600" b="1" dirty="0">
                  <a:solidFill>
                    <a:schemeClr val="tx2"/>
                  </a:solidFill>
                </a:rPr>
                <a:t>1</a:t>
              </a:r>
            </a:p>
          </p:txBody>
        </p:sp>
        <p:sp>
          <p:nvSpPr>
            <p:cNvPr id="5" name="TextBox 4">
              <a:extLst>
                <a:ext uri="{FF2B5EF4-FFF2-40B4-BE49-F238E27FC236}">
                  <a16:creationId xmlns:a16="http://schemas.microsoft.com/office/drawing/2014/main" id="{9A1573C3-358D-4943-BD7B-541DDB567F6C}"/>
                </a:ext>
              </a:extLst>
            </p:cNvPr>
            <p:cNvSpPr txBox="1"/>
            <p:nvPr/>
          </p:nvSpPr>
          <p:spPr>
            <a:xfrm>
              <a:off x="6865117" y="849391"/>
              <a:ext cx="4740411"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Summary</a:t>
              </a:r>
            </a:p>
          </p:txBody>
        </p:sp>
      </p:grpSp>
      <p:sp>
        <p:nvSpPr>
          <p:cNvPr id="18" name="TextBox 17">
            <a:extLst>
              <a:ext uri="{FF2B5EF4-FFF2-40B4-BE49-F238E27FC236}">
                <a16:creationId xmlns:a16="http://schemas.microsoft.com/office/drawing/2014/main" id="{ACAF9234-E9FC-4495-A440-74183616F4C3}"/>
              </a:ext>
            </a:extLst>
          </p:cNvPr>
          <p:cNvSpPr txBox="1"/>
          <p:nvPr/>
        </p:nvSpPr>
        <p:spPr>
          <a:xfrm>
            <a:off x="6090554" y="2015788"/>
            <a:ext cx="5514974" cy="4154984"/>
          </a:xfrm>
          <a:prstGeom prst="rect">
            <a:avLst/>
          </a:prstGeom>
          <a:noFill/>
        </p:spPr>
        <p:txBody>
          <a:bodyPr wrap="square" rtlCol="0">
            <a:spAutoFit/>
          </a:bodyPr>
          <a:lstStyle/>
          <a:p>
            <a:r>
              <a:rPr lang="en-US" sz="2400" dirty="0">
                <a:solidFill>
                  <a:schemeClr val="tx2"/>
                </a:solidFill>
                <a:latin typeface="Arial" panose="020B0604020202020204" pitchFamily="34" charset="0"/>
                <a:cs typeface="Arial" panose="020B0604020202020204" pitchFamily="34" charset="0"/>
              </a:rPr>
              <a:t>Positive communication is necessary in helping situations.</a:t>
            </a:r>
          </a:p>
          <a:p>
            <a:endParaRPr lang="en-US" sz="2400"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Communication includes listening, respect, awareness of self and attending to culture and disability.</a:t>
            </a:r>
          </a:p>
          <a:p>
            <a:endParaRPr lang="en-US" sz="2400"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LIME (Listener, Interlocutor, Message and Environment) can help us to overcome potential communication barriers.</a:t>
            </a:r>
          </a:p>
        </p:txBody>
      </p:sp>
      <p:pic>
        <p:nvPicPr>
          <p:cNvPr id="6" name="sc080bddcbe94a0cac646d0e412c51c2">
            <a:extLst>
              <a:ext uri="{FF2B5EF4-FFF2-40B4-BE49-F238E27FC236}">
                <a16:creationId xmlns:a16="http://schemas.microsoft.com/office/drawing/2014/main" id="{6DF5D306-F508-4BE6-B337-E9351948E73A}"/>
              </a:ext>
            </a:extLst>
          </p:cNvPr>
          <p:cNvPicPr>
            <a:picLocks/>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0" y="0"/>
            <a:ext cx="5324475" cy="6858000"/>
          </a:xfrm>
          <a:prstGeom prst="rect">
            <a:avLst/>
          </a:prstGeom>
        </p:spPr>
      </p:pic>
      <p:sp>
        <p:nvSpPr>
          <p:cNvPr id="19" name="Rectangle 18">
            <a:extLst>
              <a:ext uri="{FF2B5EF4-FFF2-40B4-BE49-F238E27FC236}">
                <a16:creationId xmlns:a16="http://schemas.microsoft.com/office/drawing/2014/main" id="{7F457229-EF3A-4899-9CF2-93A124AB612A}"/>
              </a:ext>
            </a:extLst>
          </p:cNvPr>
          <p:cNvSpPr/>
          <p:nvPr/>
        </p:nvSpPr>
        <p:spPr>
          <a:xfrm>
            <a:off x="5295900" y="0"/>
            <a:ext cx="104775" cy="6858000"/>
          </a:xfrm>
          <a:prstGeom prst="rect">
            <a:avLst/>
          </a:prstGeom>
          <a:solidFill>
            <a:srgbClr val="CC4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B267AB7-318D-421E-BBF5-6D1BF8CBD989}"/>
              </a:ext>
            </a:extLst>
          </p:cNvPr>
          <p:cNvGrpSpPr/>
          <p:nvPr/>
        </p:nvGrpSpPr>
        <p:grpSpPr>
          <a:xfrm>
            <a:off x="558165" y="4226011"/>
            <a:ext cx="5532389" cy="2027806"/>
            <a:chOff x="558165" y="4162425"/>
            <a:chExt cx="5556884" cy="2091392"/>
          </a:xfrm>
        </p:grpSpPr>
        <p:sp>
          <p:nvSpPr>
            <p:cNvPr id="8" name="Rectangle 7">
              <a:extLst>
                <a:ext uri="{FF2B5EF4-FFF2-40B4-BE49-F238E27FC236}">
                  <a16:creationId xmlns:a16="http://schemas.microsoft.com/office/drawing/2014/main" id="{3743EF28-DFE2-4AFA-A6CD-8E0476477A62}"/>
                </a:ext>
              </a:extLst>
            </p:cNvPr>
            <p:cNvSpPr/>
            <p:nvPr/>
          </p:nvSpPr>
          <p:spPr>
            <a:xfrm>
              <a:off x="600075" y="4314825"/>
              <a:ext cx="5514974" cy="1938992"/>
            </a:xfrm>
            <a:prstGeom prst="rect">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latin typeface="Arial" panose="020B0604020202020204" pitchFamily="34" charset="0"/>
                  <a:ea typeface="+mn-lt"/>
                  <a:cs typeface="Arial" panose="020B0604020202020204" pitchFamily="34" charset="0"/>
                </a:rPr>
                <a:t>LIME (Listener, Interlocutor, Message and Environment)</a:t>
              </a:r>
              <a:endParaRPr lang="en-US" sz="28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159E60-6D25-4CFE-9220-775248AD8DB0}"/>
                </a:ext>
              </a:extLst>
            </p:cNvPr>
            <p:cNvSpPr txBox="1"/>
            <p:nvPr/>
          </p:nvSpPr>
          <p:spPr>
            <a:xfrm>
              <a:off x="558165" y="4162425"/>
              <a:ext cx="712200" cy="1200329"/>
            </a:xfrm>
            <a:prstGeom prst="rect">
              <a:avLst/>
            </a:prstGeom>
            <a:noFill/>
          </p:spPr>
          <p:txBody>
            <a:bodyPr wrap="square" rtlCol="0">
              <a:spAutoFit/>
            </a:bodyPr>
            <a:lstStyle/>
            <a:p>
              <a:r>
                <a:rPr lang="en-US" sz="7200" dirty="0">
                  <a:solidFill>
                    <a:schemeClr val="bg1"/>
                  </a:solidFill>
                  <a:latin typeface="+mj-lt"/>
                </a:rPr>
                <a:t>“</a:t>
              </a:r>
            </a:p>
          </p:txBody>
        </p:sp>
        <p:sp>
          <p:nvSpPr>
            <p:cNvPr id="20" name="TextBox 19">
              <a:extLst>
                <a:ext uri="{FF2B5EF4-FFF2-40B4-BE49-F238E27FC236}">
                  <a16:creationId xmlns:a16="http://schemas.microsoft.com/office/drawing/2014/main" id="{AE9E23F4-D3BE-4743-B3A0-5EB3C47220DE}"/>
                </a:ext>
              </a:extLst>
            </p:cNvPr>
            <p:cNvSpPr txBox="1"/>
            <p:nvPr>
              <p:custDataLst>
                <p:tags r:id="rId2"/>
              </p:custDataLst>
            </p:nvPr>
          </p:nvSpPr>
          <p:spPr>
            <a:xfrm rot="10800000">
              <a:off x="5369496" y="5053488"/>
              <a:ext cx="712200" cy="1200329"/>
            </a:xfrm>
            <a:prstGeom prst="rect">
              <a:avLst/>
            </a:prstGeom>
            <a:noFill/>
          </p:spPr>
          <p:txBody>
            <a:bodyPr wrap="square" rtlCol="0">
              <a:spAutoFit/>
            </a:bodyPr>
            <a:lstStyle/>
            <a:p>
              <a:r>
                <a:rPr lang="en-US" sz="7200" dirty="0">
                  <a:solidFill>
                    <a:schemeClr val="bg1"/>
                  </a:solidFill>
                  <a:latin typeface="+mj-lt"/>
                </a:rPr>
                <a:t>“</a:t>
              </a:r>
            </a:p>
          </p:txBody>
        </p:sp>
      </p:grpSp>
    </p:spTree>
    <p:custDataLst>
      <p:tags r:id="rId1"/>
    </p:custDataLst>
    <p:extLst>
      <p:ext uri="{BB962C8B-B14F-4D97-AF65-F5344CB8AC3E}">
        <p14:creationId xmlns:p14="http://schemas.microsoft.com/office/powerpoint/2010/main" val="17060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ba0238d3aa64de795ea6c0a3f133762">
            <a:extLst>
              <a:ext uri="{FF2B5EF4-FFF2-40B4-BE49-F238E27FC236}">
                <a16:creationId xmlns:a16="http://schemas.microsoft.com/office/drawing/2014/main" id="{6C889DF3-CB97-4981-A73C-C6F10FE38D00}"/>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0" y="-55659"/>
            <a:ext cx="12192000" cy="6913659"/>
          </a:xfrm>
          <a:prstGeom prst="rect">
            <a:avLst/>
          </a:prstGeom>
        </p:spPr>
      </p:pic>
      <p:sp>
        <p:nvSpPr>
          <p:cNvPr id="6" name="Rectangle 5">
            <a:extLst>
              <a:ext uri="{FF2B5EF4-FFF2-40B4-BE49-F238E27FC236}">
                <a16:creationId xmlns:a16="http://schemas.microsoft.com/office/drawing/2014/main" id="{2314C3D0-F851-4FA1-AA5C-98BCC5F5B039}"/>
              </a:ext>
            </a:extLst>
          </p:cNvPr>
          <p:cNvSpPr/>
          <p:nvPr/>
        </p:nvSpPr>
        <p:spPr>
          <a:xfrm>
            <a:off x="0" y="212881"/>
            <a:ext cx="12192000" cy="1963653"/>
          </a:xfrm>
          <a:prstGeom prst="rect">
            <a:avLst/>
          </a:prstGeom>
          <a:solidFill>
            <a:srgbClr val="CC492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BA9A74-EC6B-4558-B288-55BB4C608E94}"/>
              </a:ext>
            </a:extLst>
          </p:cNvPr>
          <p:cNvSpPr txBox="1"/>
          <p:nvPr/>
        </p:nvSpPr>
        <p:spPr>
          <a:xfrm>
            <a:off x="640357" y="438541"/>
            <a:ext cx="4564049" cy="1569660"/>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1</a:t>
            </a:r>
            <a:endParaRPr lang="en-US" sz="6000" b="1"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B3A408B-C28E-4DF8-B5A7-E85CF0639FC5}"/>
              </a:ext>
            </a:extLst>
          </p:cNvPr>
          <p:cNvSpPr txBox="1"/>
          <p:nvPr/>
        </p:nvSpPr>
        <p:spPr>
          <a:xfrm>
            <a:off x="1604148" y="682612"/>
            <a:ext cx="3616601"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In Practice</a:t>
            </a:r>
          </a:p>
        </p:txBody>
      </p:sp>
      <p:sp>
        <p:nvSpPr>
          <p:cNvPr id="2" name="Rectangle 1">
            <a:extLst>
              <a:ext uri="{FF2B5EF4-FFF2-40B4-BE49-F238E27FC236}">
                <a16:creationId xmlns:a16="http://schemas.microsoft.com/office/drawing/2014/main" id="{DD2551A4-CD04-B1CA-ED6C-8D86F118A4B2}"/>
              </a:ext>
            </a:extLst>
          </p:cNvPr>
          <p:cNvSpPr/>
          <p:nvPr/>
        </p:nvSpPr>
        <p:spPr>
          <a:xfrm>
            <a:off x="398268" y="2530492"/>
            <a:ext cx="11395463" cy="323171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D0C5B5-AEDF-23FF-3702-4A7E1478F7EE}"/>
              </a:ext>
            </a:extLst>
          </p:cNvPr>
          <p:cNvSpPr txBox="1"/>
          <p:nvPr/>
        </p:nvSpPr>
        <p:spPr>
          <a:xfrm>
            <a:off x="1076015" y="3039846"/>
            <a:ext cx="10542777" cy="2092881"/>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Recognize when you are listening attentively without distractions.</a:t>
            </a:r>
          </a:p>
          <a:p>
            <a:r>
              <a:rPr lang="en-US" sz="2600" dirty="0">
                <a:latin typeface="Arial" panose="020B0604020202020204" pitchFamily="34" charset="0"/>
                <a:cs typeface="Arial" panose="020B0604020202020204" pitchFamily="34" charset="0"/>
              </a:rPr>
              <a:t>Acknowledge how you demonstrate respect in conversations.</a:t>
            </a:r>
          </a:p>
          <a:p>
            <a:r>
              <a:rPr lang="en-US" sz="2600" dirty="0">
                <a:latin typeface="Arial" panose="020B0604020202020204" pitchFamily="34" charset="0"/>
                <a:cs typeface="Arial" panose="020B0604020202020204" pitchFamily="34" charset="0"/>
              </a:rPr>
              <a:t>Observe how you engage with a person's cultural background and disabilities.</a:t>
            </a:r>
          </a:p>
          <a:p>
            <a:r>
              <a:rPr lang="en-US" sz="2600" dirty="0">
                <a:latin typeface="Arial" panose="020B0604020202020204" pitchFamily="34" charset="0"/>
                <a:cs typeface="Arial" panose="020B0604020202020204" pitchFamily="34" charset="0"/>
              </a:rPr>
              <a:t>Utilize LIME to address potential </a:t>
            </a:r>
            <a:r>
              <a:rPr lang="en-US" sz="2600">
                <a:latin typeface="Arial" panose="020B0604020202020204" pitchFamily="34" charset="0"/>
                <a:cs typeface="Arial" panose="020B0604020202020204" pitchFamily="34" charset="0"/>
              </a:rPr>
              <a:t>communication barriers.</a:t>
            </a:r>
            <a:endParaRPr lang="en-US" sz="2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679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D5DE39-1CD3-CDE5-EAC0-85D0E93A0E4F}"/>
              </a:ext>
            </a:extLst>
          </p:cNvPr>
          <p:cNvSpPr txBox="1"/>
          <p:nvPr/>
        </p:nvSpPr>
        <p:spPr>
          <a:xfrm>
            <a:off x="4352627" y="3790591"/>
            <a:ext cx="411362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Grant # </a:t>
            </a:r>
            <a:r>
              <a:rPr lang="en-US" sz="2800" b="0" i="0" dirty="0">
                <a:solidFill>
                  <a:srgbClr val="212529"/>
                </a:solidFill>
                <a:effectLst/>
                <a:latin typeface="Arial" panose="020B0604020202020204" pitchFamily="34" charset="0"/>
                <a:cs typeface="Arial" panose="020B0604020202020204" pitchFamily="34" charset="0"/>
              </a:rPr>
              <a:t>1H79SM081783</a:t>
            </a:r>
            <a:endParaRPr lang="en-US" sz="2800"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E96C1B0D-30A5-B692-EA3B-BCCA73758CB9}"/>
              </a:ext>
            </a:extLst>
          </p:cNvPr>
          <p:cNvCxnSpPr/>
          <p:nvPr/>
        </p:nvCxnSpPr>
        <p:spPr>
          <a:xfrm>
            <a:off x="2861801" y="3606861"/>
            <a:ext cx="709528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Picture 3" descr="A black and white logo&#10;&#10;Description automatically generated">
            <a:extLst>
              <a:ext uri="{FF2B5EF4-FFF2-40B4-BE49-F238E27FC236}">
                <a16:creationId xmlns:a16="http://schemas.microsoft.com/office/drawing/2014/main" id="{F02184F7-1D17-91A0-371A-B642E3EF70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92057" y="2572232"/>
            <a:ext cx="2540000" cy="850900"/>
          </a:xfrm>
          <a:prstGeom prst="rect">
            <a:avLst/>
          </a:prstGeom>
        </p:spPr>
      </p:pic>
    </p:spTree>
    <p:custDataLst>
      <p:tags r:id="rId1"/>
    </p:custDataLst>
    <p:extLst>
      <p:ext uri="{BB962C8B-B14F-4D97-AF65-F5344CB8AC3E}">
        <p14:creationId xmlns:p14="http://schemas.microsoft.com/office/powerpoint/2010/main" val="213488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D5DE39-1CD3-CDE5-EAC0-85D0E93A0E4F}"/>
              </a:ext>
            </a:extLst>
          </p:cNvPr>
          <p:cNvSpPr txBox="1"/>
          <p:nvPr/>
        </p:nvSpPr>
        <p:spPr>
          <a:xfrm>
            <a:off x="4720609" y="4213185"/>
            <a:ext cx="330250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In Conjunction With</a:t>
            </a:r>
          </a:p>
        </p:txBody>
      </p:sp>
      <p:cxnSp>
        <p:nvCxnSpPr>
          <p:cNvPr id="13" name="Straight Connector 12">
            <a:extLst>
              <a:ext uri="{FF2B5EF4-FFF2-40B4-BE49-F238E27FC236}">
                <a16:creationId xmlns:a16="http://schemas.microsoft.com/office/drawing/2014/main" id="{E96C1B0D-30A5-B692-EA3B-BCCA73758CB9}"/>
              </a:ext>
            </a:extLst>
          </p:cNvPr>
          <p:cNvCxnSpPr/>
          <p:nvPr/>
        </p:nvCxnSpPr>
        <p:spPr>
          <a:xfrm>
            <a:off x="2824223" y="3970116"/>
            <a:ext cx="7095281" cy="0"/>
          </a:xfrm>
          <a:prstGeom prst="line">
            <a:avLst/>
          </a:prstGeom>
          <a:ln w="38100">
            <a:solidFill>
              <a:srgbClr val="CC0033"/>
            </a:solidFill>
          </a:ln>
        </p:spPr>
        <p:style>
          <a:lnRef idx="2">
            <a:schemeClr val="accent1"/>
          </a:lnRef>
          <a:fillRef idx="0">
            <a:schemeClr val="accent1"/>
          </a:fillRef>
          <a:effectRef idx="1">
            <a:schemeClr val="accent1"/>
          </a:effectRef>
          <a:fontRef idx="minor">
            <a:schemeClr val="tx1"/>
          </a:fontRef>
        </p:style>
      </p:cxnSp>
      <p:pic>
        <p:nvPicPr>
          <p:cNvPr id="2" name="Picture 1" descr="A black background with red text&#10;&#10;Description automatically generated">
            <a:extLst>
              <a:ext uri="{FF2B5EF4-FFF2-40B4-BE49-F238E27FC236}">
                <a16:creationId xmlns:a16="http://schemas.microsoft.com/office/drawing/2014/main" id="{7642F459-59FF-BD84-8993-859E98B431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3164" y="2717913"/>
            <a:ext cx="6993512" cy="1161535"/>
          </a:xfrm>
          <a:prstGeom prst="rect">
            <a:avLst/>
          </a:prstGeom>
        </p:spPr>
      </p:pic>
    </p:spTree>
    <p:custDataLst>
      <p:tags r:id="rId1"/>
    </p:custDataLst>
    <p:extLst>
      <p:ext uri="{BB962C8B-B14F-4D97-AF65-F5344CB8AC3E}">
        <p14:creationId xmlns:p14="http://schemas.microsoft.com/office/powerpoint/2010/main" val="20537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9139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D5DE39-1CD3-CDE5-EAC0-85D0E93A0E4F}"/>
              </a:ext>
            </a:extLst>
          </p:cNvPr>
          <p:cNvSpPr txBox="1"/>
          <p:nvPr/>
        </p:nvSpPr>
        <p:spPr>
          <a:xfrm>
            <a:off x="5570201" y="4075399"/>
            <a:ext cx="160332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Presents</a:t>
            </a:r>
          </a:p>
        </p:txBody>
      </p:sp>
      <p:cxnSp>
        <p:nvCxnSpPr>
          <p:cNvPr id="13" name="Straight Connector 12">
            <a:extLst>
              <a:ext uri="{FF2B5EF4-FFF2-40B4-BE49-F238E27FC236}">
                <a16:creationId xmlns:a16="http://schemas.microsoft.com/office/drawing/2014/main" id="{E96C1B0D-30A5-B692-EA3B-BCCA73758CB9}"/>
              </a:ext>
            </a:extLst>
          </p:cNvPr>
          <p:cNvCxnSpPr>
            <a:cxnSpLocks/>
          </p:cNvCxnSpPr>
          <p:nvPr/>
        </p:nvCxnSpPr>
        <p:spPr>
          <a:xfrm>
            <a:off x="2650603" y="3881482"/>
            <a:ext cx="7910620" cy="0"/>
          </a:xfrm>
          <a:prstGeom prst="line">
            <a:avLst/>
          </a:prstGeom>
          <a:ln w="38100">
            <a:solidFill>
              <a:srgbClr val="CC0033"/>
            </a:solidFill>
          </a:ln>
        </p:spPr>
        <p:style>
          <a:lnRef idx="2">
            <a:schemeClr val="accent1"/>
          </a:lnRef>
          <a:fillRef idx="0">
            <a:schemeClr val="accent1"/>
          </a:fillRef>
          <a:effectRef idx="1">
            <a:schemeClr val="accent1"/>
          </a:effectRef>
          <a:fontRef idx="minor">
            <a:schemeClr val="tx1"/>
          </a:fontRef>
        </p:style>
      </p:cxnSp>
      <p:pic>
        <p:nvPicPr>
          <p:cNvPr id="4" name="Picture 3" descr="A close up of a text&#10;&#10;Description automatically generated">
            <a:extLst>
              <a:ext uri="{FF2B5EF4-FFF2-40B4-BE49-F238E27FC236}">
                <a16:creationId xmlns:a16="http://schemas.microsoft.com/office/drawing/2014/main" id="{CCA2B612-E31E-B725-41F7-B7215D001C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7867" y="2486654"/>
            <a:ext cx="1282570" cy="1200912"/>
          </a:xfrm>
          <a:prstGeom prst="rect">
            <a:avLst/>
          </a:prstGeom>
        </p:spPr>
      </p:pic>
      <p:pic>
        <p:nvPicPr>
          <p:cNvPr id="5" name="Picture 4" descr="A close up of a text&#10;&#10;Description automatically generated">
            <a:extLst>
              <a:ext uri="{FF2B5EF4-FFF2-40B4-BE49-F238E27FC236}">
                <a16:creationId xmlns:a16="http://schemas.microsoft.com/office/drawing/2014/main" id="{3D0DC621-518A-82C9-E2DB-F1242374B8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72837" y="2508858"/>
            <a:ext cx="6740785" cy="1200912"/>
          </a:xfrm>
          <a:prstGeom prst="rect">
            <a:avLst/>
          </a:prstGeom>
        </p:spPr>
      </p:pic>
    </p:spTree>
    <p:custDataLst>
      <p:tags r:id="rId1"/>
    </p:custDataLst>
    <p:extLst>
      <p:ext uri="{BB962C8B-B14F-4D97-AF65-F5344CB8AC3E}">
        <p14:creationId xmlns:p14="http://schemas.microsoft.com/office/powerpoint/2010/main" val="252617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ba0238d3aa64de795ea6c0a3f133762">
            <a:extLst>
              <a:ext uri="{FF2B5EF4-FFF2-40B4-BE49-F238E27FC236}">
                <a16:creationId xmlns:a16="http://schemas.microsoft.com/office/drawing/2014/main" id="{6C889DF3-CB97-4981-A73C-C6F10FE38D00}"/>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flipH="1">
            <a:off x="0" y="-55659"/>
            <a:ext cx="12192000" cy="6913659"/>
          </a:xfrm>
          <a:prstGeom prst="rect">
            <a:avLst/>
          </a:prstGeom>
        </p:spPr>
      </p:pic>
      <p:sp>
        <p:nvSpPr>
          <p:cNvPr id="6" name="Rectangle 5">
            <a:extLst>
              <a:ext uri="{FF2B5EF4-FFF2-40B4-BE49-F238E27FC236}">
                <a16:creationId xmlns:a16="http://schemas.microsoft.com/office/drawing/2014/main" id="{2314C3D0-F851-4FA1-AA5C-98BCC5F5B039}"/>
              </a:ext>
            </a:extLst>
          </p:cNvPr>
          <p:cNvSpPr/>
          <p:nvPr/>
        </p:nvSpPr>
        <p:spPr>
          <a:xfrm>
            <a:off x="6359265" y="-55659"/>
            <a:ext cx="5475798" cy="6913659"/>
          </a:xfrm>
          <a:prstGeom prst="rect">
            <a:avLst/>
          </a:prstGeom>
          <a:solidFill>
            <a:srgbClr val="CC4927">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BA9A74-EC6B-4558-B288-55BB4C608E94}"/>
              </a:ext>
            </a:extLst>
          </p:cNvPr>
          <p:cNvSpPr txBox="1"/>
          <p:nvPr/>
        </p:nvSpPr>
        <p:spPr>
          <a:xfrm>
            <a:off x="6820440" y="707666"/>
            <a:ext cx="4564049" cy="1569660"/>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1</a:t>
            </a:r>
            <a:endParaRPr lang="en-US" sz="6000" b="1"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B3A408B-C28E-4DF8-B5A7-E85CF0639FC5}"/>
              </a:ext>
            </a:extLst>
          </p:cNvPr>
          <p:cNvSpPr txBox="1"/>
          <p:nvPr/>
        </p:nvSpPr>
        <p:spPr>
          <a:xfrm>
            <a:off x="7577388" y="940380"/>
            <a:ext cx="4118610" cy="2308324"/>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Positive Communication and Barriers to Communication</a:t>
            </a:r>
          </a:p>
        </p:txBody>
      </p:sp>
      <p:sp>
        <p:nvSpPr>
          <p:cNvPr id="18" name="TextBox 17">
            <a:extLst>
              <a:ext uri="{FF2B5EF4-FFF2-40B4-BE49-F238E27FC236}">
                <a16:creationId xmlns:a16="http://schemas.microsoft.com/office/drawing/2014/main" id="{003BAAF3-69ED-4B06-AEE1-48DB79A84D6D}"/>
              </a:ext>
            </a:extLst>
          </p:cNvPr>
          <p:cNvSpPr txBox="1"/>
          <p:nvPr/>
        </p:nvSpPr>
        <p:spPr>
          <a:xfrm>
            <a:off x="7577388" y="3561379"/>
            <a:ext cx="421005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Mental Health Setting</a:t>
            </a:r>
          </a:p>
        </p:txBody>
      </p:sp>
    </p:spTree>
    <p:custDataLst>
      <p:tags r:id="rId1"/>
    </p:custDataLst>
    <p:extLst>
      <p:ext uri="{BB962C8B-B14F-4D97-AF65-F5344CB8AC3E}">
        <p14:creationId xmlns:p14="http://schemas.microsoft.com/office/powerpoint/2010/main" val="248919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199d6197d343cc88d36ad7bd114ca8">
            <a:extLst>
              <a:ext uri="{FF2B5EF4-FFF2-40B4-BE49-F238E27FC236}">
                <a16:creationId xmlns:a16="http://schemas.microsoft.com/office/drawing/2014/main" id="{75B3B4AC-8469-4FBD-830C-27D799886562}"/>
              </a:ext>
            </a:extLst>
          </p:cNvPr>
          <p:cNvPicPr>
            <a:picLocks/>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0" y="-451450"/>
            <a:ext cx="12192000" cy="7285341"/>
          </a:xfrm>
          <a:prstGeom prst="rect">
            <a:avLst/>
          </a:prstGeom>
          <a:effectLst/>
        </p:spPr>
      </p:pic>
      <p:sp>
        <p:nvSpPr>
          <p:cNvPr id="11" name="Rectangle 10">
            <a:extLst>
              <a:ext uri="{FF2B5EF4-FFF2-40B4-BE49-F238E27FC236}">
                <a16:creationId xmlns:a16="http://schemas.microsoft.com/office/drawing/2014/main" id="{6A5761EE-59DD-4EB5-99B4-2FB12DA4069C}"/>
              </a:ext>
            </a:extLst>
          </p:cNvPr>
          <p:cNvSpPr/>
          <p:nvPr/>
        </p:nvSpPr>
        <p:spPr>
          <a:xfrm>
            <a:off x="0" y="1583140"/>
            <a:ext cx="12192000" cy="278414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96A50BD-15BB-4C35-A778-B366860E2354}"/>
              </a:ext>
            </a:extLst>
          </p:cNvPr>
          <p:cNvGrpSpPr/>
          <p:nvPr/>
        </p:nvGrpSpPr>
        <p:grpSpPr>
          <a:xfrm>
            <a:off x="968988" y="1774212"/>
            <a:ext cx="2818264" cy="1878674"/>
            <a:chOff x="968988" y="1583140"/>
            <a:chExt cx="2818264" cy="1878674"/>
          </a:xfrm>
        </p:grpSpPr>
        <p:sp>
          <p:nvSpPr>
            <p:cNvPr id="12" name="TextBox 11">
              <a:extLst>
                <a:ext uri="{FF2B5EF4-FFF2-40B4-BE49-F238E27FC236}">
                  <a16:creationId xmlns:a16="http://schemas.microsoft.com/office/drawing/2014/main" id="{775849D9-56E2-45FD-A4D7-540DAF5C111A}"/>
                </a:ext>
              </a:extLst>
            </p:cNvPr>
            <p:cNvSpPr txBox="1"/>
            <p:nvPr/>
          </p:nvSpPr>
          <p:spPr>
            <a:xfrm>
              <a:off x="1071349" y="1583140"/>
              <a:ext cx="914400" cy="800219"/>
            </a:xfrm>
            <a:prstGeom prst="rect">
              <a:avLst/>
            </a:prstGeom>
            <a:noFill/>
          </p:spPr>
          <p:txBody>
            <a:bodyPr wrap="square" rtlCol="0">
              <a:spAutoFit/>
            </a:bodyPr>
            <a:lstStyle/>
            <a:p>
              <a:r>
                <a:rPr lang="en-US" sz="4600" b="1" dirty="0">
                  <a:solidFill>
                    <a:schemeClr val="bg1">
                      <a:lumMod val="65000"/>
                    </a:schemeClr>
                  </a:solidFill>
                  <a:latin typeface="Quicksand Medium" panose="00000600000000000000" pitchFamily="2" charset="0"/>
                </a:rPr>
                <a:t>01</a:t>
              </a:r>
            </a:p>
          </p:txBody>
        </p:sp>
        <p:sp>
          <p:nvSpPr>
            <p:cNvPr id="13" name="TextBox 12">
              <a:extLst>
                <a:ext uri="{FF2B5EF4-FFF2-40B4-BE49-F238E27FC236}">
                  <a16:creationId xmlns:a16="http://schemas.microsoft.com/office/drawing/2014/main" id="{F8DD81F4-59F0-4B9D-B5A0-F1A152DA382C}"/>
                </a:ext>
              </a:extLst>
            </p:cNvPr>
            <p:cNvSpPr txBox="1"/>
            <p:nvPr/>
          </p:nvSpPr>
          <p:spPr>
            <a:xfrm>
              <a:off x="968988" y="2538484"/>
              <a:ext cx="2818264" cy="923330"/>
            </a:xfrm>
            <a:prstGeom prst="rect">
              <a:avLst/>
            </a:prstGeom>
            <a:noFill/>
          </p:spPr>
          <p:txBody>
            <a:bodyPr wrap="square" rtlCol="0">
              <a:spAutoFit/>
            </a:bodyPr>
            <a:lstStyle/>
            <a:p>
              <a:r>
                <a:rPr lang="en-US" b="0" i="0" dirty="0">
                  <a:solidFill>
                    <a:srgbClr val="211D12"/>
                  </a:solidFill>
                  <a:effectLst/>
                  <a:latin typeface="Arial" panose="020B0604020202020204" pitchFamily="34" charset="0"/>
                  <a:cs typeface="Arial" panose="020B0604020202020204" pitchFamily="34" charset="0"/>
                </a:rPr>
                <a:t>List helpful communication skills for helping professions</a:t>
              </a:r>
              <a:endParaRPr lang="en-US" dirty="0">
                <a:solidFill>
                  <a:srgbClr val="211D1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B06A033-CEF9-4EFE-B49B-D72BD97E73BF}"/>
                </a:ext>
              </a:extLst>
            </p:cNvPr>
            <p:cNvSpPr/>
            <p:nvPr/>
          </p:nvSpPr>
          <p:spPr>
            <a:xfrm>
              <a:off x="1071349" y="2442949"/>
              <a:ext cx="914400" cy="63521"/>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7542"/>
                </a:solidFill>
              </a:endParaRPr>
            </a:p>
          </p:txBody>
        </p:sp>
      </p:grpSp>
      <p:grpSp>
        <p:nvGrpSpPr>
          <p:cNvPr id="28" name="Group 27">
            <a:extLst>
              <a:ext uri="{FF2B5EF4-FFF2-40B4-BE49-F238E27FC236}">
                <a16:creationId xmlns:a16="http://schemas.microsoft.com/office/drawing/2014/main" id="{18A56962-1185-41F1-8357-2D5DF13BC600}"/>
              </a:ext>
            </a:extLst>
          </p:cNvPr>
          <p:cNvGrpSpPr/>
          <p:nvPr/>
        </p:nvGrpSpPr>
        <p:grpSpPr>
          <a:xfrm>
            <a:off x="4711888" y="1774212"/>
            <a:ext cx="2768224" cy="1878674"/>
            <a:chOff x="4662982" y="1640005"/>
            <a:chExt cx="2768224" cy="1878674"/>
          </a:xfrm>
        </p:grpSpPr>
        <p:sp>
          <p:nvSpPr>
            <p:cNvPr id="16" name="TextBox 15">
              <a:extLst>
                <a:ext uri="{FF2B5EF4-FFF2-40B4-BE49-F238E27FC236}">
                  <a16:creationId xmlns:a16="http://schemas.microsoft.com/office/drawing/2014/main" id="{37B00609-F8D7-46D8-88F8-EA9C34EFFECB}"/>
                </a:ext>
              </a:extLst>
            </p:cNvPr>
            <p:cNvSpPr txBox="1"/>
            <p:nvPr/>
          </p:nvSpPr>
          <p:spPr>
            <a:xfrm>
              <a:off x="4717574" y="1640005"/>
              <a:ext cx="914400" cy="800219"/>
            </a:xfrm>
            <a:prstGeom prst="rect">
              <a:avLst/>
            </a:prstGeom>
            <a:noFill/>
          </p:spPr>
          <p:txBody>
            <a:bodyPr wrap="square" rtlCol="0">
              <a:spAutoFit/>
            </a:bodyPr>
            <a:lstStyle/>
            <a:p>
              <a:r>
                <a:rPr lang="en-US" sz="4600" b="1" dirty="0">
                  <a:solidFill>
                    <a:schemeClr val="bg1">
                      <a:lumMod val="65000"/>
                    </a:schemeClr>
                  </a:solidFill>
                  <a:latin typeface="Quicksand Medium" panose="00000600000000000000" pitchFamily="2" charset="0"/>
                </a:rPr>
                <a:t>02</a:t>
              </a:r>
            </a:p>
          </p:txBody>
        </p:sp>
        <p:sp>
          <p:nvSpPr>
            <p:cNvPr id="18" name="TextBox 17">
              <a:extLst>
                <a:ext uri="{FF2B5EF4-FFF2-40B4-BE49-F238E27FC236}">
                  <a16:creationId xmlns:a16="http://schemas.microsoft.com/office/drawing/2014/main" id="{0C18F7C5-A366-4CD1-A0F0-9968B7F92FCE}"/>
                </a:ext>
              </a:extLst>
            </p:cNvPr>
            <p:cNvSpPr txBox="1"/>
            <p:nvPr/>
          </p:nvSpPr>
          <p:spPr>
            <a:xfrm>
              <a:off x="4662982" y="2595349"/>
              <a:ext cx="2768224" cy="923330"/>
            </a:xfrm>
            <a:prstGeom prst="rect">
              <a:avLst/>
            </a:prstGeom>
            <a:noFill/>
          </p:spPr>
          <p:txBody>
            <a:bodyPr wrap="square" rtlCol="0">
              <a:spAutoFit/>
            </a:bodyPr>
            <a:lstStyle/>
            <a:p>
              <a:r>
                <a:rPr lang="en-US" b="0" i="0" dirty="0">
                  <a:solidFill>
                    <a:srgbClr val="211D12"/>
                  </a:solidFill>
                  <a:effectLst/>
                  <a:latin typeface="Arial" panose="020B0604020202020204" pitchFamily="34" charset="0"/>
                  <a:cs typeface="Arial" panose="020B0604020202020204" pitchFamily="34" charset="0"/>
                </a:rPr>
                <a:t>Describe the importance of non-verbal communication </a:t>
              </a:r>
              <a:endParaRPr lang="en-US" dirty="0">
                <a:solidFill>
                  <a:srgbClr val="211D12"/>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D936091-B36E-4CDF-BBA9-D8F25096ED03}"/>
                </a:ext>
              </a:extLst>
            </p:cNvPr>
            <p:cNvSpPr/>
            <p:nvPr/>
          </p:nvSpPr>
          <p:spPr>
            <a:xfrm>
              <a:off x="4765342" y="2499814"/>
              <a:ext cx="914400" cy="63521"/>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C5A6012-4EC0-44D8-8DEF-28A7554D5B02}"/>
              </a:ext>
            </a:extLst>
          </p:cNvPr>
          <p:cNvGrpSpPr/>
          <p:nvPr/>
        </p:nvGrpSpPr>
        <p:grpSpPr>
          <a:xfrm>
            <a:off x="8246094" y="1774212"/>
            <a:ext cx="2818264" cy="1573041"/>
            <a:chOff x="8246094" y="1672019"/>
            <a:chExt cx="2818264" cy="1573041"/>
          </a:xfrm>
        </p:grpSpPr>
        <p:sp>
          <p:nvSpPr>
            <p:cNvPr id="22" name="TextBox 21">
              <a:extLst>
                <a:ext uri="{FF2B5EF4-FFF2-40B4-BE49-F238E27FC236}">
                  <a16:creationId xmlns:a16="http://schemas.microsoft.com/office/drawing/2014/main" id="{0F3D27FB-1950-432A-81A9-E4CB365E7FD9}"/>
                </a:ext>
              </a:extLst>
            </p:cNvPr>
            <p:cNvSpPr txBox="1"/>
            <p:nvPr/>
          </p:nvSpPr>
          <p:spPr>
            <a:xfrm>
              <a:off x="8246094" y="2598729"/>
              <a:ext cx="2818264" cy="646331"/>
            </a:xfrm>
            <a:prstGeom prst="rect">
              <a:avLst/>
            </a:prstGeom>
            <a:noFill/>
          </p:spPr>
          <p:txBody>
            <a:bodyPr wrap="square">
              <a:spAutoFit/>
            </a:bodyPr>
            <a:lstStyle/>
            <a:p>
              <a:r>
                <a:rPr lang="en-US" b="0" i="0" dirty="0">
                  <a:solidFill>
                    <a:srgbClr val="211D12"/>
                  </a:solidFill>
                  <a:effectLst/>
                  <a:latin typeface="Arial" panose="020B0604020202020204" pitchFamily="34" charset="0"/>
                  <a:cs typeface="Arial" panose="020B0604020202020204" pitchFamily="34" charset="0"/>
                </a:rPr>
                <a:t>Identify common communication barriers</a:t>
              </a:r>
              <a:endParaRPr lang="en-US" dirty="0">
                <a:solidFill>
                  <a:srgbClr val="211D1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83E93E-A097-47B5-A36D-4621E035240C}"/>
                </a:ext>
              </a:extLst>
            </p:cNvPr>
            <p:cNvSpPr txBox="1"/>
            <p:nvPr/>
          </p:nvSpPr>
          <p:spPr>
            <a:xfrm>
              <a:off x="8293286" y="1672019"/>
              <a:ext cx="914400" cy="800219"/>
            </a:xfrm>
            <a:prstGeom prst="rect">
              <a:avLst/>
            </a:prstGeom>
            <a:noFill/>
          </p:spPr>
          <p:txBody>
            <a:bodyPr wrap="square" rtlCol="0">
              <a:spAutoFit/>
            </a:bodyPr>
            <a:lstStyle/>
            <a:p>
              <a:r>
                <a:rPr lang="en-US" sz="4600" b="1" dirty="0">
                  <a:solidFill>
                    <a:schemeClr val="bg1">
                      <a:lumMod val="65000"/>
                    </a:schemeClr>
                  </a:solidFill>
                  <a:latin typeface="Quicksand Medium" panose="00000600000000000000" pitchFamily="2" charset="0"/>
                </a:rPr>
                <a:t>03</a:t>
              </a:r>
            </a:p>
          </p:txBody>
        </p:sp>
        <p:sp>
          <p:nvSpPr>
            <p:cNvPr id="26" name="Rectangle 25">
              <a:extLst>
                <a:ext uri="{FF2B5EF4-FFF2-40B4-BE49-F238E27FC236}">
                  <a16:creationId xmlns:a16="http://schemas.microsoft.com/office/drawing/2014/main" id="{0592A85F-0F87-4AC8-8AC0-DF163B05CE70}"/>
                </a:ext>
              </a:extLst>
            </p:cNvPr>
            <p:cNvSpPr/>
            <p:nvPr/>
          </p:nvSpPr>
          <p:spPr>
            <a:xfrm>
              <a:off x="8341054" y="2531828"/>
              <a:ext cx="914400" cy="63521"/>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B7EECAF-F613-ABF6-6687-5D5BD7AC86A9}"/>
              </a:ext>
            </a:extLst>
          </p:cNvPr>
          <p:cNvSpPr txBox="1"/>
          <p:nvPr/>
        </p:nvSpPr>
        <p:spPr>
          <a:xfrm>
            <a:off x="7276553" y="236128"/>
            <a:ext cx="4364563" cy="769441"/>
          </a:xfrm>
          <a:prstGeom prst="rect">
            <a:avLst/>
          </a:prstGeom>
          <a:noFill/>
        </p:spPr>
        <p:txBody>
          <a:bodyPr wrap="square" rtlCol="0">
            <a:spAutoFit/>
          </a:bodyPr>
          <a:lstStyle/>
          <a:p>
            <a:r>
              <a:rPr lang="en-US" sz="4400" b="1" dirty="0">
                <a:solidFill>
                  <a:srgbClr val="CC4927"/>
                </a:solidFill>
                <a:latin typeface="Arial" panose="020B0604020202020204" pitchFamily="34" charset="0"/>
                <a:cs typeface="Arial" panose="020B0604020202020204" pitchFamily="34" charset="0"/>
              </a:rPr>
              <a:t>Objectives</a:t>
            </a:r>
          </a:p>
        </p:txBody>
      </p:sp>
    </p:spTree>
    <p:custDataLst>
      <p:tags r:id="rId1"/>
    </p:custDataLst>
    <p:extLst>
      <p:ext uri="{BB962C8B-B14F-4D97-AF65-F5344CB8AC3E}">
        <p14:creationId xmlns:p14="http://schemas.microsoft.com/office/powerpoint/2010/main" val="19447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50"/>
                                        <p:tgtEl>
                                          <p:spTgt spid="27"/>
                                        </p:tgtEl>
                                      </p:cBhvr>
                                    </p:animEffect>
                                  </p:childTnLst>
                                </p:cTn>
                              </p:par>
                              <p:par>
                                <p:cTn id="11" presetID="10" presetClass="entr" presetSubtype="0" fill="hold" nodeType="withEffect">
                                  <p:stCondLst>
                                    <p:cond delay="2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childTnLst>
                                </p:cTn>
                              </p:par>
                              <p:par>
                                <p:cTn id="14" presetID="10" presetClass="entr" presetSubtype="0" fill="hold" nodeType="withEffect">
                                  <p:stCondLst>
                                    <p:cond delay="32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listening to a sound wave">
            <a:extLst>
              <a:ext uri="{FF2B5EF4-FFF2-40B4-BE49-F238E27FC236}">
                <a16:creationId xmlns:a16="http://schemas.microsoft.com/office/drawing/2014/main" id="{382F4773-EB8F-2D39-415E-DF2AAC4DC7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16926"/>
          <a:stretch/>
        </p:blipFill>
        <p:spPr>
          <a:xfrm>
            <a:off x="0" y="-1165077"/>
            <a:ext cx="12218069" cy="8145379"/>
          </a:xfrm>
          <a:prstGeom prst="rect">
            <a:avLst/>
          </a:prstGeom>
        </p:spPr>
      </p:pic>
      <p:sp>
        <p:nvSpPr>
          <p:cNvPr id="4" name="Rectangle 3">
            <a:extLst>
              <a:ext uri="{FF2B5EF4-FFF2-40B4-BE49-F238E27FC236}">
                <a16:creationId xmlns:a16="http://schemas.microsoft.com/office/drawing/2014/main" id="{34265D6C-6595-4CE3-9E72-83180BEA4209}"/>
              </a:ext>
            </a:extLst>
          </p:cNvPr>
          <p:cNvSpPr/>
          <p:nvPr/>
        </p:nvSpPr>
        <p:spPr>
          <a:xfrm>
            <a:off x="5667375" y="0"/>
            <a:ext cx="6051025"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6238875" y="2574350"/>
            <a:ext cx="5105400"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Essential for helping professions to create effective "therapeutic" environments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constitutes effective communication?</a:t>
            </a:r>
          </a:p>
        </p:txBody>
      </p:sp>
      <p:sp>
        <p:nvSpPr>
          <p:cNvPr id="5" name="TextBox 4">
            <a:extLst>
              <a:ext uri="{FF2B5EF4-FFF2-40B4-BE49-F238E27FC236}">
                <a16:creationId xmlns:a16="http://schemas.microsoft.com/office/drawing/2014/main" id="{9A1573C3-358D-4943-BD7B-541DDB567F6C}"/>
              </a:ext>
            </a:extLst>
          </p:cNvPr>
          <p:cNvSpPr txBox="1"/>
          <p:nvPr/>
        </p:nvSpPr>
        <p:spPr>
          <a:xfrm>
            <a:off x="6238875" y="1009115"/>
            <a:ext cx="5260398" cy="1200329"/>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Importance of</a:t>
            </a:r>
            <a:br>
              <a:rPr lang="en-US" sz="3600" b="1" dirty="0">
                <a:solidFill>
                  <a:srgbClr val="CC4927"/>
                </a:solidFill>
                <a:latin typeface="Arial" panose="020B0604020202020204" pitchFamily="34" charset="0"/>
                <a:cs typeface="Arial" panose="020B0604020202020204" pitchFamily="34" charset="0"/>
              </a:rPr>
            </a:br>
            <a:r>
              <a:rPr lang="en-US" sz="3600" b="1" dirty="0">
                <a:solidFill>
                  <a:srgbClr val="CC4927"/>
                </a:solidFill>
                <a:latin typeface="Arial" panose="020B0604020202020204" pitchFamily="34" charset="0"/>
                <a:cs typeface="Arial" panose="020B0604020202020204" pitchFamily="34" charset="0"/>
              </a:rPr>
              <a:t>Good Communication</a:t>
            </a:r>
          </a:p>
        </p:txBody>
      </p:sp>
      <p:sp>
        <p:nvSpPr>
          <p:cNvPr id="6" name="Rectangle 5">
            <a:extLst>
              <a:ext uri="{FF2B5EF4-FFF2-40B4-BE49-F238E27FC236}">
                <a16:creationId xmlns:a16="http://schemas.microsoft.com/office/drawing/2014/main" id="{8DF9A129-B319-4A0C-86C0-70465FA5152B}"/>
              </a:ext>
            </a:extLst>
          </p:cNvPr>
          <p:cNvSpPr/>
          <p:nvPr/>
        </p:nvSpPr>
        <p:spPr>
          <a:xfrm>
            <a:off x="11666012" y="0"/>
            <a:ext cx="104775" cy="6858000"/>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479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75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listening to a sound wave">
            <a:extLst>
              <a:ext uri="{FF2B5EF4-FFF2-40B4-BE49-F238E27FC236}">
                <a16:creationId xmlns:a16="http://schemas.microsoft.com/office/drawing/2014/main" id="{382F4773-EB8F-2D39-415E-DF2AAC4DC7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16926"/>
          <a:stretch/>
        </p:blipFill>
        <p:spPr>
          <a:xfrm>
            <a:off x="0" y="-1178931"/>
            <a:ext cx="6035353" cy="8036931"/>
          </a:xfrm>
          <a:prstGeom prst="rect">
            <a:avLst/>
          </a:prstGeom>
        </p:spPr>
      </p:pic>
      <p:sp>
        <p:nvSpPr>
          <p:cNvPr id="4" name="Rectangle 3">
            <a:extLst>
              <a:ext uri="{FF2B5EF4-FFF2-40B4-BE49-F238E27FC236}">
                <a16:creationId xmlns:a16="http://schemas.microsoft.com/office/drawing/2014/main" id="{34265D6C-6595-4CE3-9E72-83180BEA4209}"/>
              </a:ext>
            </a:extLst>
          </p:cNvPr>
          <p:cNvSpPr/>
          <p:nvPr/>
        </p:nvSpPr>
        <p:spPr>
          <a:xfrm>
            <a:off x="6096000" y="0"/>
            <a:ext cx="6051025"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6372676" y="2671697"/>
            <a:ext cx="5232689" cy="307776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 vital skill that builds strong relationships </a:t>
            </a:r>
          </a:p>
          <a:p>
            <a:r>
              <a:rPr lang="en-US" sz="2800" dirty="0">
                <a:latin typeface="Arial" panose="020B0604020202020204" pitchFamily="34" charset="0"/>
                <a:cs typeface="Arial" panose="020B0604020202020204" pitchFamily="34" charset="0"/>
              </a:rPr>
              <a:t>Allows us to explore diverse experiences</a:t>
            </a:r>
          </a:p>
          <a:p>
            <a:r>
              <a:rPr lang="en-US" sz="2800" dirty="0">
                <a:latin typeface="Arial" panose="020B0604020202020204" pitchFamily="34" charset="0"/>
                <a:cs typeface="Arial" panose="020B0604020202020204" pitchFamily="34" charset="0"/>
              </a:rPr>
              <a:t>Involves active listening, empathy, and understanding</a:t>
            </a:r>
          </a:p>
          <a:p>
            <a:endParaRPr lang="en-US" sz="2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B0EFBA4-626B-7D41-089B-B8A5E8DDD2DB}"/>
              </a:ext>
            </a:extLst>
          </p:cNvPr>
          <p:cNvSpPr txBox="1"/>
          <p:nvPr/>
        </p:nvSpPr>
        <p:spPr>
          <a:xfrm>
            <a:off x="6372676" y="937970"/>
            <a:ext cx="5232689" cy="1323439"/>
          </a:xfrm>
          <a:prstGeom prst="rect">
            <a:avLst/>
          </a:prstGeom>
          <a:noFill/>
        </p:spPr>
        <p:txBody>
          <a:bodyPr wrap="square" rtlCol="0">
            <a:spAutoFit/>
          </a:bodyPr>
          <a:lstStyle/>
          <a:p>
            <a:r>
              <a:rPr lang="en-US" sz="4000" b="1" dirty="0">
                <a:solidFill>
                  <a:srgbClr val="CC4927"/>
                </a:solidFill>
                <a:latin typeface="Arial" panose="020B0604020202020204" pitchFamily="34" charset="0"/>
                <a:cs typeface="Arial" panose="020B0604020202020204" pitchFamily="34" charset="0"/>
              </a:rPr>
              <a:t>Positive Communication …</a:t>
            </a:r>
          </a:p>
        </p:txBody>
      </p:sp>
    </p:spTree>
    <p:custDataLst>
      <p:tags r:id="rId1"/>
    </p:custDataLst>
    <p:extLst>
      <p:ext uri="{BB962C8B-B14F-4D97-AF65-F5344CB8AC3E}">
        <p14:creationId xmlns:p14="http://schemas.microsoft.com/office/powerpoint/2010/main" val="35225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finger on a wooden block">
            <a:extLst>
              <a:ext uri="{FF2B5EF4-FFF2-40B4-BE49-F238E27FC236}">
                <a16:creationId xmlns:a16="http://schemas.microsoft.com/office/drawing/2014/main" id="{701340B6-DA2F-E1BA-DF97-7D8DA1D1536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25962" y="14540"/>
            <a:ext cx="5921436" cy="6858000"/>
          </a:xfrm>
          <a:prstGeom prst="rect">
            <a:avLst/>
          </a:prstGeom>
        </p:spPr>
      </p:pic>
      <p:sp>
        <p:nvSpPr>
          <p:cNvPr id="4" name="Rectangle 3">
            <a:extLst>
              <a:ext uri="{FF2B5EF4-FFF2-40B4-BE49-F238E27FC236}">
                <a16:creationId xmlns:a16="http://schemas.microsoft.com/office/drawing/2014/main" id="{34265D6C-6595-4CE3-9E72-83180BEA4209}"/>
              </a:ext>
            </a:extLst>
          </p:cNvPr>
          <p:cNvSpPr/>
          <p:nvPr/>
        </p:nvSpPr>
        <p:spPr>
          <a:xfrm>
            <a:off x="6096000" y="0"/>
            <a:ext cx="6051025"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6372676" y="2242600"/>
            <a:ext cx="5514524"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Prepare to listen actively</a:t>
            </a:r>
          </a:p>
          <a:p>
            <a:r>
              <a:rPr lang="en-US" sz="2800" dirty="0">
                <a:latin typeface="Arial" panose="020B0604020202020204" pitchFamily="34" charset="0"/>
                <a:cs typeface="Arial" panose="020B0604020202020204" pitchFamily="34" charset="0"/>
              </a:rPr>
              <a:t>Pay attention to non-verbal cues</a:t>
            </a:r>
          </a:p>
          <a:p>
            <a:r>
              <a:rPr lang="en-US" sz="2800" dirty="0">
                <a:latin typeface="Arial" panose="020B0604020202020204" pitchFamily="34" charset="0"/>
                <a:cs typeface="Arial" panose="020B0604020202020204" pitchFamily="34" charset="0"/>
              </a:rPr>
              <a:t>Pose open-ended questions</a:t>
            </a:r>
          </a:p>
          <a:p>
            <a:r>
              <a:rPr lang="en-US" sz="2800" dirty="0">
                <a:latin typeface="Arial" panose="020B0604020202020204" pitchFamily="34" charset="0"/>
                <a:cs typeface="Arial" panose="020B0604020202020204" pitchFamily="34" charset="0"/>
              </a:rPr>
              <a:t>Allow sufficient time for responses</a:t>
            </a:r>
          </a:p>
          <a:p>
            <a:r>
              <a:rPr lang="en-US" sz="2800" dirty="0">
                <a:latin typeface="Arial" panose="020B0604020202020204" pitchFamily="34" charset="0"/>
                <a:cs typeface="Arial" panose="020B0604020202020204" pitchFamily="34" charset="0"/>
              </a:rPr>
              <a:t>Convey clear messages</a:t>
            </a:r>
          </a:p>
          <a:p>
            <a:r>
              <a:rPr lang="en-US" sz="2800" dirty="0">
                <a:latin typeface="Arial" panose="020B0604020202020204" pitchFamily="34" charset="0"/>
                <a:cs typeface="Arial" panose="020B0604020202020204" pitchFamily="34" charset="0"/>
              </a:rPr>
              <a:t>Minimize distractions</a:t>
            </a:r>
          </a:p>
        </p:txBody>
      </p:sp>
      <p:sp>
        <p:nvSpPr>
          <p:cNvPr id="17" name="TextBox 16">
            <a:extLst>
              <a:ext uri="{FF2B5EF4-FFF2-40B4-BE49-F238E27FC236}">
                <a16:creationId xmlns:a16="http://schemas.microsoft.com/office/drawing/2014/main" id="{CBBCE524-25BA-1E3C-4D13-7E181E2796B3}"/>
              </a:ext>
            </a:extLst>
          </p:cNvPr>
          <p:cNvSpPr txBox="1"/>
          <p:nvPr/>
        </p:nvSpPr>
        <p:spPr>
          <a:xfrm>
            <a:off x="6372676" y="1090370"/>
            <a:ext cx="4364563" cy="1323439"/>
          </a:xfrm>
          <a:prstGeom prst="rect">
            <a:avLst/>
          </a:prstGeom>
          <a:noFill/>
        </p:spPr>
        <p:txBody>
          <a:bodyPr wrap="square" rtlCol="0">
            <a:spAutoFit/>
          </a:bodyPr>
          <a:lstStyle/>
          <a:p>
            <a:r>
              <a:rPr lang="en-US" sz="4000" b="1" dirty="0">
                <a:solidFill>
                  <a:srgbClr val="CC4927"/>
                </a:solidFill>
                <a:latin typeface="Arial" panose="020B0604020202020204" pitchFamily="34" charset="0"/>
                <a:cs typeface="Arial" panose="020B0604020202020204" pitchFamily="34" charset="0"/>
              </a:rPr>
              <a:t>Strategies </a:t>
            </a:r>
            <a:br>
              <a:rPr lang="en-US" sz="4000" b="1" dirty="0">
                <a:solidFill>
                  <a:srgbClr val="CC4927"/>
                </a:solidFill>
                <a:latin typeface="Arial" panose="020B0604020202020204" pitchFamily="34" charset="0"/>
                <a:cs typeface="Arial" panose="020B0604020202020204" pitchFamily="34" charset="0"/>
              </a:rPr>
            </a:br>
            <a:endParaRPr lang="en-US" sz="4000" b="1" dirty="0">
              <a:solidFill>
                <a:schemeClr val="bg1">
                  <a:lumMod val="6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5927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1573C3-358D-4943-BD7B-541DDB567F6C}"/>
              </a:ext>
            </a:extLst>
          </p:cNvPr>
          <p:cNvSpPr txBox="1"/>
          <p:nvPr/>
        </p:nvSpPr>
        <p:spPr>
          <a:xfrm>
            <a:off x="5127547" y="553342"/>
            <a:ext cx="6445328" cy="1200329"/>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Examples</a:t>
            </a:r>
            <a:r>
              <a:rPr lang="en-US" sz="3600" b="1" dirty="0">
                <a:solidFill>
                  <a:srgbClr val="F2BE00"/>
                </a:solidFill>
                <a:latin typeface="Arial" panose="020B0604020202020204" pitchFamily="34" charset="0"/>
                <a:cs typeface="Arial" panose="020B0604020202020204" pitchFamily="34" charset="0"/>
              </a:rPr>
              <a:t> </a:t>
            </a:r>
            <a:br>
              <a:rPr lang="en-US" sz="3600" b="1" dirty="0">
                <a:solidFill>
                  <a:srgbClr val="F2BE00"/>
                </a:solidFill>
                <a:latin typeface="Arial" panose="020B0604020202020204" pitchFamily="34" charset="0"/>
                <a:cs typeface="Arial" panose="020B0604020202020204" pitchFamily="34" charset="0"/>
              </a:rPr>
            </a:br>
            <a:r>
              <a:rPr lang="en-US" sz="3600" b="1" dirty="0">
                <a:solidFill>
                  <a:schemeClr val="bg1">
                    <a:lumMod val="65000"/>
                  </a:schemeClr>
                </a:solidFill>
                <a:latin typeface="Arial" panose="020B0604020202020204" pitchFamily="34" charset="0"/>
                <a:cs typeface="Arial" panose="020B0604020202020204" pitchFamily="34" charset="0"/>
              </a:rPr>
              <a:t>of Positive Communication</a:t>
            </a:r>
          </a:p>
        </p:txBody>
      </p:sp>
      <p:sp>
        <p:nvSpPr>
          <p:cNvPr id="7" name="TextBox 6">
            <a:extLst>
              <a:ext uri="{FF2B5EF4-FFF2-40B4-BE49-F238E27FC236}">
                <a16:creationId xmlns:a16="http://schemas.microsoft.com/office/drawing/2014/main" id="{4083601D-AD3C-4B65-B01A-CE9A5B7F59FC}"/>
              </a:ext>
            </a:extLst>
          </p:cNvPr>
          <p:cNvSpPr txBox="1"/>
          <p:nvPr/>
        </p:nvSpPr>
        <p:spPr>
          <a:xfrm>
            <a:off x="5127546" y="1895435"/>
            <a:ext cx="6480049"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Greet the patient as they enter the room</a:t>
            </a:r>
          </a:p>
          <a:p>
            <a:r>
              <a:rPr lang="en-US" sz="2800" dirty="0">
                <a:latin typeface="Arial" panose="020B0604020202020204" pitchFamily="34" charset="0"/>
                <a:cs typeface="Arial" panose="020B0604020202020204" pitchFamily="34" charset="0"/>
              </a:rPr>
              <a:t>Organize and put away files and folders</a:t>
            </a:r>
          </a:p>
          <a:p>
            <a:r>
              <a:rPr lang="en-US" sz="2800" dirty="0">
                <a:latin typeface="Arial" panose="020B0604020202020204" pitchFamily="34" charset="0"/>
                <a:cs typeface="Arial" panose="020B0604020202020204" pitchFamily="34" charset="0"/>
              </a:rPr>
              <a:t>Maintain an open body posture</a:t>
            </a:r>
          </a:p>
          <a:p>
            <a:r>
              <a:rPr lang="en-US" sz="2800" dirty="0">
                <a:latin typeface="Arial" panose="020B0604020202020204" pitchFamily="34" charset="0"/>
                <a:cs typeface="Arial" panose="020B0604020202020204" pitchFamily="34" charset="0"/>
              </a:rPr>
              <a:t>Acknowledge the patient's situation</a:t>
            </a:r>
          </a:p>
          <a:p>
            <a:r>
              <a:rPr lang="en-US" sz="2800" dirty="0">
                <a:latin typeface="Arial" panose="020B0604020202020204" pitchFamily="34" charset="0"/>
                <a:cs typeface="Arial" panose="020B0604020202020204" pitchFamily="34" charset="0"/>
              </a:rPr>
              <a:t>Offer support and reassurance</a:t>
            </a:r>
          </a:p>
          <a:p>
            <a:r>
              <a:rPr lang="en-US" sz="2800" dirty="0">
                <a:latin typeface="Arial" panose="020B0604020202020204" pitchFamily="34" charset="0"/>
                <a:cs typeface="Arial" panose="020B0604020202020204" pitchFamily="34" charset="0"/>
              </a:rPr>
              <a:t>Encourage the patient to ask questions</a:t>
            </a:r>
            <a:endParaRPr lang="en-US" sz="24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02460B0-D011-4F45-9018-967912819A6A}"/>
              </a:ext>
            </a:extLst>
          </p:cNvPr>
          <p:cNvSpPr/>
          <p:nvPr/>
        </p:nvSpPr>
        <p:spPr>
          <a:xfrm>
            <a:off x="3803264" y="447675"/>
            <a:ext cx="108438" cy="2981325"/>
          </a:xfrm>
          <a:prstGeom prst="rect">
            <a:avLst/>
          </a:prstGeom>
          <a:solidFill>
            <a:srgbClr val="CC4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miling child psychologist with clipboard pointing at chair and looking at camera">
            <a:extLst>
              <a:ext uri="{FF2B5EF4-FFF2-40B4-BE49-F238E27FC236}">
                <a16:creationId xmlns:a16="http://schemas.microsoft.com/office/drawing/2014/main" id="{27AA1D29-514C-7C1B-5181-2BBF2A0BF69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619125" y="3731004"/>
            <a:ext cx="4076701" cy="2679321"/>
          </a:xfrm>
          <a:prstGeom prst="rect">
            <a:avLst/>
          </a:prstGeom>
        </p:spPr>
      </p:pic>
      <p:pic>
        <p:nvPicPr>
          <p:cNvPr id="9" name="Picture 8">
            <a:extLst>
              <a:ext uri="{FF2B5EF4-FFF2-40B4-BE49-F238E27FC236}">
                <a16:creationId xmlns:a16="http://schemas.microsoft.com/office/drawing/2014/main" id="{C794E40F-E174-158E-6F69-CC5F09974D0C}"/>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619125" y="423397"/>
            <a:ext cx="2950918" cy="2942058"/>
          </a:xfrm>
          <a:prstGeom prst="rect">
            <a:avLst/>
          </a:prstGeom>
        </p:spPr>
      </p:pic>
    </p:spTree>
    <p:custDataLst>
      <p:tags r:id="rId1"/>
    </p:custDataLst>
    <p:extLst>
      <p:ext uri="{BB962C8B-B14F-4D97-AF65-F5344CB8AC3E}">
        <p14:creationId xmlns:p14="http://schemas.microsoft.com/office/powerpoint/2010/main" val="34302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60"/>
  <p:tag name="ARTICULATE_USED_LAYOUT" val="7"/>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7"/>
  <p:tag name="ARTICULATE_USED_LAYOUT" val="7"/>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7"/>
  <p:tag name="ARTICULATE_USED_LAYOUT" val="7"/>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60"/>
  <p:tag name="ARTICULATE_USED_LAYOUT" val="7"/>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60"/>
  <p:tag name="ARTICULATE_USED_LAYOUT" val="7"/>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7"/>
  <p:tag name="ARTICULATE_USED_LAYOUT" val="7"/>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7"/>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61"/>
  <p:tag name="ARTICULATE_USED_LAYOUT" val="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DUPLICATEID" val="888ee1586b184c65acc3bd05d85a56f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6"/>
  <p:tag name="ARTICULATE_USED_LAYOUT" val="7"/>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6"/>
  <p:tag name="ARTICULATE_USED_LAYOUT" val="7"/>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57"/>
  <p:tag name="ARTICULATE_TITLE_TAG" val="Simple objectives"/>
  <p:tag name="ARTICULATE_NAV_LEVEL" val="1"/>
  <p:tag name="ARTICULATE_TOC_EXPANDED" val="True"/>
  <p:tag name="ARTICULATE_SLIDE_PRESENTER_GUID" val="a130088b-3dc4-4e92-ba72-ba59afbb50ec"/>
  <p:tag name="ARTICULATE_SLIDE_PAUSE" val="1"/>
  <p:tag name="ARTICULATE_HIDE_SLIDE" val="0"/>
  <p:tag name="ARTICULATE_PLAYER_CONTROL_PREVIOUS" val="True"/>
  <p:tag name="ARTICULATE_PLAYER_CONTROL_NEXT" val="True"/>
  <p:tag name="ARTICULATE_USED_LAYOUT" val="7"/>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7"/>
  <p:tag name="ARTICULATE_USED_LAYOUT" val="7"/>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7"/>
  <p:tag name="ARTICULATE_USED_LAYOUT" val="7"/>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7"/>
  <p:tag name="ARTICULATE_USED_LAYOUT" val="7"/>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12053</TotalTime>
  <Words>4216</Words>
  <Application>Microsoft Office PowerPoint</Application>
  <PresentationFormat>Widescreen</PresentationFormat>
  <Paragraphs>294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Calibri</vt:lpstr>
      <vt:lpstr>Microsoft Sans Serif</vt:lpstr>
      <vt:lpstr>Quicksand Medium</vt:lpstr>
      <vt:lpstr>Symbol</vt:lpstr>
      <vt:lpstr>Office Theme</vt:lpstr>
      <vt:lpstr>FOUNDATIONAL COMMUNICATION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Communication Skills</dc:title>
  <dc:creator>Joni Dolce</dc:creator>
  <cp:lastModifiedBy>Heidi Trotta</cp:lastModifiedBy>
  <cp:revision>95</cp:revision>
  <dcterms:created xsi:type="dcterms:W3CDTF">2024-08-14T15:14:36Z</dcterms:created>
  <dcterms:modified xsi:type="dcterms:W3CDTF">2025-07-22T13:49:32Z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8C82E7BC-DA0D-4A7F-AC23-6F1E26F994EE</vt:lpwstr>
  </property>
  <property fmtid="{D5CDD505-2E9C-101B-9397-08002B2CF9AE}" pid="3" name="ArticulatePath">
    <vt:lpwstr>Foundational Communication Skills-Mental Health setting combined 8-14-24 ht V1</vt:lpwstr>
  </property>
</Properties>
</file>