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notesSlides/notesSlide17.xml" ContentType="application/vnd.openxmlformats-officedocument.presentationml.notesSlide+xml"/>
  <Override PartName="/ppt/tags/tag20.xml" ContentType="application/vnd.openxmlformats-officedocument.presentationml.tags+xml"/>
  <Override PartName="/ppt/notesSlides/notesSlide18.xml" ContentType="application/vnd.openxmlformats-officedocument.presentationml.notesSlide+xml"/>
  <Override PartName="/ppt/tags/tag21.xml" ContentType="application/vnd.openxmlformats-officedocument.presentationml.tags+xml"/>
  <Override PartName="/ppt/notesSlides/notesSlide19.xml" ContentType="application/vnd.openxmlformats-officedocument.presentationml.notesSlide+xml"/>
  <Override PartName="/ppt/tags/tag22.xml" ContentType="application/vnd.openxmlformats-officedocument.presentationml.tags+xml"/>
  <Override PartName="/ppt/notesSlides/notesSlide2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339" r:id="rId2"/>
    <p:sldId id="364" r:id="rId3"/>
    <p:sldId id="365" r:id="rId4"/>
    <p:sldId id="340" r:id="rId5"/>
    <p:sldId id="341" r:id="rId6"/>
    <p:sldId id="343" r:id="rId7"/>
    <p:sldId id="344" r:id="rId8"/>
    <p:sldId id="345" r:id="rId9"/>
    <p:sldId id="346" r:id="rId10"/>
    <p:sldId id="347" r:id="rId11"/>
    <p:sldId id="348" r:id="rId12"/>
    <p:sldId id="349" r:id="rId13"/>
    <p:sldId id="363" r:id="rId14"/>
    <p:sldId id="352" r:id="rId15"/>
    <p:sldId id="354" r:id="rId16"/>
    <p:sldId id="353" r:id="rId17"/>
    <p:sldId id="261" r:id="rId18"/>
    <p:sldId id="361" r:id="rId19"/>
    <p:sldId id="358" r:id="rId20"/>
    <p:sldId id="350" r:id="rId21"/>
  </p:sldIdLst>
  <p:sldSz cx="12192000" cy="6858000"/>
  <p:notesSz cx="6858000" cy="9144000"/>
  <p:custDataLst>
    <p:tags r:id="rId2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1B36077-1BBD-F2AF-81F4-645B41E7D3CB}" name="Joni Dolce" initials="JD" userId="S::dolcejn@shp.rutgers.edu::995d7936-d7d7-42b2-9b92-a04ac3189bac" providerId="AD"/>
  <p188:author id="{AACC5CC7-870E-A755-A732-A11F9CC7E185}" name="Sean Karyczak" initials="SK" userId="S::karyczse@shp.rutgers.edu::7812462a-388a-47b9-9465-14b51a1cccd5" providerId="AD"/>
  <p188:author id="{3EBBA4CB-452D-EF49-9609-6D13E30C6CBE}" name="Michelle Zechner" initials="MZ" userId="S::zechnemr@shp.rutgers.edu::9b6c51c9-40cd-437c-9000-564ee375f45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4927"/>
    <a:srgbClr val="CC0033"/>
    <a:srgbClr val="E56D5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2581" autoAdjust="0"/>
  </p:normalViewPr>
  <p:slideViewPr>
    <p:cSldViewPr snapToGrid="0">
      <p:cViewPr varScale="1">
        <p:scale>
          <a:sx n="52" d="100"/>
          <a:sy n="52" d="100"/>
        </p:scale>
        <p:origin x="1872"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gs" Target="tags/tag1.xml"/><Relationship Id="rId28"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533F83-5CE7-4B10-BBCD-F1E3F42B142D}" type="datetimeFigureOut">
              <a:rPr lang="en-US" smtClean="0"/>
              <a:t>7/22/2025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3F4484-F0D8-484D-9C4E-4D49824548E5}" type="slidenum">
              <a:rPr lang="en-US" smtClean="0"/>
              <a:t>‹#›</a:t>
            </a:fld>
            <a:endParaRPr lang="en-US" dirty="0"/>
          </a:p>
        </p:txBody>
      </p:sp>
    </p:spTree>
    <p:extLst>
      <p:ext uri="{BB962C8B-B14F-4D97-AF65-F5344CB8AC3E}">
        <p14:creationId xmlns:p14="http://schemas.microsoft.com/office/powerpoint/2010/main" val="22222836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solidFill>
                  <a:srgbClr val="464646"/>
                </a:solidFill>
                <a:latin typeface="Lato" panose="020F0502020204030203" pitchFamily="34" charset="0"/>
              </a:rPr>
              <a:t>Say: </a:t>
            </a:r>
            <a:r>
              <a:rPr lang="en-US" sz="1800" dirty="0">
                <a:solidFill>
                  <a:srgbClr val="464646"/>
                </a:solidFill>
                <a:latin typeface="Lato" panose="020F0502020204030203" pitchFamily="34" charset="0"/>
              </a:rPr>
              <a:t>Welcome to this training series focused on foundational communication skills in a physical health setting. </a:t>
            </a:r>
          </a:p>
          <a:p>
            <a:endParaRPr lang="en-US" sz="1800" dirty="0">
              <a:solidFill>
                <a:srgbClr val="464646"/>
              </a:solidFill>
              <a:latin typeface="Lato" panose="020F0502020204030203" pitchFamily="34" charset="0"/>
            </a:endParaRPr>
          </a:p>
          <a:p>
            <a:r>
              <a:rPr lang="en-US" sz="1800" dirty="0">
                <a:solidFill>
                  <a:srgbClr val="464646"/>
                </a:solidFill>
                <a:latin typeface="Lato" panose="020F0502020204030203" pitchFamily="34" charset="0"/>
              </a:rPr>
              <a:t>This series includes three modules: </a:t>
            </a:r>
          </a:p>
          <a:p>
            <a:r>
              <a:rPr lang="en-US" sz="1800" dirty="0">
                <a:solidFill>
                  <a:srgbClr val="464646"/>
                </a:solidFill>
                <a:latin typeface="Lato" panose="020F0502020204030203" pitchFamily="34" charset="0"/>
              </a:rPr>
              <a:t>Module 1 - Positive Communication and Barriers to Communication; </a:t>
            </a:r>
          </a:p>
          <a:p>
            <a:r>
              <a:rPr lang="en-US" sz="1800" dirty="0">
                <a:solidFill>
                  <a:srgbClr val="464646"/>
                </a:solidFill>
                <a:latin typeface="Lato" panose="020F0502020204030203" pitchFamily="34" charset="0"/>
              </a:rPr>
              <a:t>Module 2 - Active Listening Skills; and  </a:t>
            </a:r>
          </a:p>
          <a:p>
            <a:r>
              <a:rPr lang="en-US" sz="1800" dirty="0">
                <a:solidFill>
                  <a:srgbClr val="464646"/>
                </a:solidFill>
                <a:latin typeface="Lato" panose="020F0502020204030203" pitchFamily="34" charset="0"/>
              </a:rPr>
              <a:t>Module 3 - Putting it All Together: Applying Communication Skills in Your Setting. </a:t>
            </a:r>
          </a:p>
          <a:p>
            <a:endParaRPr lang="en-US" sz="1800" dirty="0">
              <a:solidFill>
                <a:srgbClr val="464646"/>
              </a:solidFill>
              <a:latin typeface="Lato" panose="020F0502020204030203" pitchFamily="34" charset="0"/>
            </a:endParaRPr>
          </a:p>
          <a:p>
            <a:r>
              <a:rPr lang="en-US" sz="1800" dirty="0">
                <a:solidFill>
                  <a:srgbClr val="464646"/>
                </a:solidFill>
                <a:latin typeface="Lato" panose="020F0502020204030203" pitchFamily="34" charset="0"/>
              </a:rPr>
              <a:t>This training will provide a balanced approach, combining information, observations of skills in action, and opportunities for you to practice and apply these skills in your own environment. </a:t>
            </a:r>
          </a:p>
          <a:p>
            <a:endParaRPr lang="en-US" sz="1800" dirty="0">
              <a:solidFill>
                <a:srgbClr val="464646"/>
              </a:solidFill>
              <a:latin typeface="Lato" panose="020F0502020204030203" pitchFamily="34" charset="0"/>
            </a:endParaRPr>
          </a:p>
          <a:p>
            <a:r>
              <a:rPr lang="en-US" sz="1800" b="1" dirty="0">
                <a:solidFill>
                  <a:srgbClr val="464646"/>
                </a:solidFill>
                <a:latin typeface="Lato" panose="020F0502020204030203" pitchFamily="34" charset="0"/>
              </a:rPr>
              <a:t>Trainer note: </a:t>
            </a:r>
            <a:r>
              <a:rPr lang="en-US" sz="1800" dirty="0">
                <a:solidFill>
                  <a:srgbClr val="464646"/>
                </a:solidFill>
                <a:latin typeface="Lato" panose="020F0502020204030203" pitchFamily="34" charset="0"/>
              </a:rPr>
              <a:t>This series lasts approximately six hours. </a:t>
            </a:r>
            <a:br>
              <a:rPr lang="en-US" sz="1800" dirty="0">
                <a:solidFill>
                  <a:srgbClr val="464646"/>
                </a:solidFill>
                <a:latin typeface="Lato" panose="020F0502020204030203" pitchFamily="34" charset="0"/>
              </a:rPr>
            </a:br>
            <a:r>
              <a:rPr lang="en-US" sz="1800" dirty="0">
                <a:solidFill>
                  <a:srgbClr val="464646"/>
                </a:solidFill>
                <a:latin typeface="Lato" panose="020F0502020204030203" pitchFamily="34" charset="0"/>
              </a:rPr>
              <a:t>Module 1 is designed to take about 90 minutes, </a:t>
            </a:r>
          </a:p>
          <a:p>
            <a:r>
              <a:rPr lang="en-US" sz="1800" dirty="0">
                <a:solidFill>
                  <a:srgbClr val="464646"/>
                </a:solidFill>
                <a:latin typeface="Lato" panose="020F0502020204030203" pitchFamily="34" charset="0"/>
              </a:rPr>
              <a:t>Module 2 is approximately 3 hours, and </a:t>
            </a:r>
          </a:p>
          <a:p>
            <a:r>
              <a:rPr lang="en-US" sz="1800" dirty="0">
                <a:solidFill>
                  <a:srgbClr val="464646"/>
                </a:solidFill>
                <a:latin typeface="Lato" panose="020F0502020204030203" pitchFamily="34" charset="0"/>
              </a:rPr>
              <a:t>Module 3 is also about 90 minutes.</a:t>
            </a:r>
            <a:endParaRPr lang="en-US" sz="1800" dirty="0">
              <a:solidFill>
                <a:prstClr val="black"/>
              </a:solidFill>
              <a:latin typeface="Microsoft Sans Serif" panose="020B0604020202020204" pitchFamily="34" charset="0"/>
            </a:endParaRPr>
          </a:p>
          <a:p>
            <a:endParaRPr lang="en-US" b="1" dirty="0"/>
          </a:p>
        </p:txBody>
      </p:sp>
      <p:sp>
        <p:nvSpPr>
          <p:cNvPr id="4" name="Slide Number Placeholder 3"/>
          <p:cNvSpPr>
            <a:spLocks noGrp="1"/>
          </p:cNvSpPr>
          <p:nvPr>
            <p:ph type="sldNum" sz="quarter" idx="5"/>
          </p:nvPr>
        </p:nvSpPr>
        <p:spPr/>
        <p:txBody>
          <a:bodyPr/>
          <a:lstStyle/>
          <a:p>
            <a:fld id="{383F4484-F0D8-484D-9C4E-4D49824548E5}" type="slidenum">
              <a:rPr lang="en-US" smtClean="0"/>
              <a:t>1</a:t>
            </a:fld>
            <a:endParaRPr lang="en-US" dirty="0"/>
          </a:p>
        </p:txBody>
      </p:sp>
    </p:spTree>
    <p:extLst>
      <p:ext uri="{BB962C8B-B14F-4D97-AF65-F5344CB8AC3E}">
        <p14:creationId xmlns:p14="http://schemas.microsoft.com/office/powerpoint/2010/main" val="9909209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pPr>
            <a:r>
              <a:rPr lang="en-US" sz="1800" b="1" dirty="0">
                <a:solidFill>
                  <a:srgbClr val="000000"/>
                </a:solidFill>
                <a:latin typeface="Arial" panose="020B0604020202020204" pitchFamily="34" charset="0"/>
                <a:cs typeface="Arial" panose="020B0604020202020204" pitchFamily="34" charset="0"/>
              </a:rPr>
              <a:t>Core Message: </a:t>
            </a:r>
            <a:r>
              <a:rPr lang="en-US" sz="1800" b="0" dirty="0">
                <a:solidFill>
                  <a:srgbClr val="000000"/>
                </a:solidFill>
                <a:latin typeface="Arial" panose="020B0604020202020204" pitchFamily="34" charset="0"/>
                <a:cs typeface="Arial" panose="020B0604020202020204" pitchFamily="34" charset="0"/>
              </a:rPr>
              <a:t>LIME serves as a valuable acronym for identifying barriers to effective communication.</a:t>
            </a:r>
          </a:p>
          <a:p>
            <a:pPr>
              <a:buFontTx/>
              <a:buNone/>
            </a:pPr>
            <a:endParaRPr lang="en-US" sz="1800" b="0" dirty="0">
              <a:solidFill>
                <a:srgbClr val="000000"/>
              </a:solidFill>
              <a:latin typeface="Arial" panose="020B0604020202020204" pitchFamily="34" charset="0"/>
              <a:cs typeface="Arial" panose="020B0604020202020204" pitchFamily="34" charset="0"/>
            </a:endParaRPr>
          </a:p>
          <a:p>
            <a:pPr>
              <a:buFontTx/>
              <a:buNone/>
            </a:pPr>
            <a:r>
              <a:rPr lang="en-US" sz="1800" b="1" dirty="0">
                <a:solidFill>
                  <a:srgbClr val="000000"/>
                </a:solidFill>
                <a:latin typeface="Arial" panose="020B0604020202020204" pitchFamily="34" charset="0"/>
                <a:cs typeface="Arial" panose="020B0604020202020204" pitchFamily="34" charset="0"/>
              </a:rPr>
              <a:t>Say: </a:t>
            </a:r>
            <a:r>
              <a:rPr lang="en-US" sz="1800" b="0" dirty="0">
                <a:solidFill>
                  <a:srgbClr val="000000"/>
                </a:solidFill>
                <a:latin typeface="Arial" panose="020B0604020202020204" pitchFamily="34" charset="0"/>
                <a:cs typeface="Arial" panose="020B0604020202020204" pitchFamily="34" charset="0"/>
              </a:rPr>
              <a:t>Effective communication is crucial in behavioral health care, yet various obstacles often hinder it. The "LIME" model, which stands for Listener, Interlocutor, Message, and Environment, provides a useful framework for understanding these barriers.</a:t>
            </a:r>
          </a:p>
          <a:p>
            <a:pPr>
              <a:buFontTx/>
              <a:buNone/>
            </a:pPr>
            <a:br>
              <a:rPr lang="en-US" sz="1800" b="0" dirty="0">
                <a:solidFill>
                  <a:srgbClr val="000000"/>
                </a:solidFill>
                <a:latin typeface="Arial" panose="020B0604020202020204" pitchFamily="34" charset="0"/>
                <a:cs typeface="Arial" panose="020B0604020202020204" pitchFamily="34" charset="0"/>
              </a:rPr>
            </a:br>
            <a:r>
              <a:rPr lang="en-US" sz="1800" b="0" dirty="0">
                <a:solidFill>
                  <a:srgbClr val="000000"/>
                </a:solidFill>
                <a:latin typeface="Arial" panose="020B0604020202020204" pitchFamily="34" charset="0"/>
                <a:cs typeface="Arial" panose="020B0604020202020204" pitchFamily="34" charset="0"/>
              </a:rPr>
              <a:t>First, consider the </a:t>
            </a:r>
            <a:r>
              <a:rPr lang="en-US" sz="1800" b="1" dirty="0">
                <a:solidFill>
                  <a:srgbClr val="000000"/>
                </a:solidFill>
                <a:latin typeface="Arial" panose="020B0604020202020204" pitchFamily="34" charset="0"/>
                <a:cs typeface="Arial" panose="020B0604020202020204" pitchFamily="34" charset="0"/>
              </a:rPr>
              <a:t>Listener</a:t>
            </a:r>
            <a:r>
              <a:rPr lang="en-US" sz="1800" b="0" dirty="0">
                <a:solidFill>
                  <a:srgbClr val="000000"/>
                </a:solidFill>
                <a:latin typeface="Arial" panose="020B0604020202020204" pitchFamily="34" charset="0"/>
                <a:cs typeface="Arial" panose="020B0604020202020204" pitchFamily="34" charset="0"/>
              </a:rPr>
              <a:t>. What factors might impede their ability to hear a message? Potential barriers include hearing impairments, distractions, or preoccupation with other thoughts. For professionals, attempting to take notes while conversing can also obstruct effective listening.</a:t>
            </a:r>
            <a:br>
              <a:rPr lang="en-US" sz="1800" b="0" dirty="0">
                <a:solidFill>
                  <a:srgbClr val="000000"/>
                </a:solidFill>
                <a:latin typeface="Arial" panose="020B0604020202020204" pitchFamily="34" charset="0"/>
                <a:cs typeface="Arial" panose="020B0604020202020204" pitchFamily="34" charset="0"/>
              </a:rPr>
            </a:br>
            <a:r>
              <a:rPr lang="en-US" sz="1800" b="0" dirty="0">
                <a:solidFill>
                  <a:srgbClr val="000000"/>
                </a:solidFill>
                <a:latin typeface="Arial" panose="020B0604020202020204" pitchFamily="34" charset="0"/>
                <a:cs typeface="Arial" panose="020B0604020202020204" pitchFamily="34" charset="0"/>
              </a:rPr>
              <a:t>Next, examine the </a:t>
            </a:r>
            <a:r>
              <a:rPr lang="en-US" sz="1800" b="1" dirty="0">
                <a:solidFill>
                  <a:srgbClr val="000000"/>
                </a:solidFill>
                <a:latin typeface="Arial" panose="020B0604020202020204" pitchFamily="34" charset="0"/>
                <a:cs typeface="Arial" panose="020B0604020202020204" pitchFamily="34" charset="0"/>
              </a:rPr>
              <a:t>Interlocutor</a:t>
            </a:r>
            <a:r>
              <a:rPr lang="en-US" sz="1800" b="0" dirty="0">
                <a:solidFill>
                  <a:srgbClr val="000000"/>
                </a:solidFill>
                <a:latin typeface="Arial" panose="020B0604020202020204" pitchFamily="34" charset="0"/>
                <a:cs typeface="Arial" panose="020B0604020202020204" pitchFamily="34" charset="0"/>
              </a:rPr>
              <a:t>. What speaking challenges may arise during communication? Are there language barriers? Has the individual had a challenging day, leading to frustration that affects their communication style?</a:t>
            </a:r>
            <a:br>
              <a:rPr lang="en-US" sz="1800" b="0" dirty="0">
                <a:solidFill>
                  <a:srgbClr val="000000"/>
                </a:solidFill>
                <a:latin typeface="Arial" panose="020B0604020202020204" pitchFamily="34" charset="0"/>
                <a:cs typeface="Arial" panose="020B0604020202020204" pitchFamily="34" charset="0"/>
              </a:rPr>
            </a:br>
            <a:r>
              <a:rPr lang="en-US" sz="1800" b="0" dirty="0">
                <a:solidFill>
                  <a:srgbClr val="000000"/>
                </a:solidFill>
                <a:latin typeface="Arial" panose="020B0604020202020204" pitchFamily="34" charset="0"/>
                <a:cs typeface="Arial" panose="020B0604020202020204" pitchFamily="34" charset="0"/>
              </a:rPr>
              <a:t>Then, consider the </a:t>
            </a:r>
            <a:r>
              <a:rPr lang="en-US" sz="1800" b="1" dirty="0">
                <a:solidFill>
                  <a:srgbClr val="000000"/>
                </a:solidFill>
                <a:latin typeface="Arial" panose="020B0604020202020204" pitchFamily="34" charset="0"/>
                <a:cs typeface="Arial" panose="020B0604020202020204" pitchFamily="34" charset="0"/>
              </a:rPr>
              <a:t>Message</a:t>
            </a:r>
            <a:r>
              <a:rPr lang="en-US" sz="1800" b="0" dirty="0">
                <a:solidFill>
                  <a:srgbClr val="000000"/>
                </a:solidFill>
                <a:latin typeface="Arial" panose="020B0604020202020204" pitchFamily="34" charset="0"/>
                <a:cs typeface="Arial" panose="020B0604020202020204" pitchFamily="34" charset="0"/>
              </a:rPr>
              <a:t>. What are we discussing with the patient? Sometimes, the information we need to convey may be difficult for them to accept, such as sharing bad news or recommending a new treatment. If the message is distressing, the individual may become disengaged and unable to listen.</a:t>
            </a:r>
            <a:br>
              <a:rPr lang="en-US" sz="1800" b="0" dirty="0">
                <a:solidFill>
                  <a:srgbClr val="000000"/>
                </a:solidFill>
                <a:latin typeface="Arial" panose="020B0604020202020204" pitchFamily="34" charset="0"/>
                <a:cs typeface="Arial" panose="020B0604020202020204" pitchFamily="34" charset="0"/>
              </a:rPr>
            </a:br>
            <a:r>
              <a:rPr lang="en-US" sz="1800" b="0" dirty="0">
                <a:solidFill>
                  <a:srgbClr val="000000"/>
                </a:solidFill>
                <a:latin typeface="Arial" panose="020B0604020202020204" pitchFamily="34" charset="0"/>
                <a:cs typeface="Arial" panose="020B0604020202020204" pitchFamily="34" charset="0"/>
              </a:rPr>
              <a:t>Finally, reflect on the </a:t>
            </a:r>
            <a:r>
              <a:rPr lang="en-US" sz="1800" b="1" dirty="0">
                <a:solidFill>
                  <a:srgbClr val="000000"/>
                </a:solidFill>
                <a:latin typeface="Arial" panose="020B0604020202020204" pitchFamily="34" charset="0"/>
                <a:cs typeface="Arial" panose="020B0604020202020204" pitchFamily="34" charset="0"/>
              </a:rPr>
              <a:t>Environment</a:t>
            </a:r>
            <a:r>
              <a:rPr lang="en-US" sz="1800" b="0" dirty="0">
                <a:solidFill>
                  <a:srgbClr val="000000"/>
                </a:solidFill>
                <a:latin typeface="Arial" panose="020B0604020202020204" pitchFamily="34" charset="0"/>
                <a:cs typeface="Arial" panose="020B0604020202020204" pitchFamily="34" charset="0"/>
              </a:rPr>
              <a:t>. What external factors might affect communication? Loud noises in the hallway or an uncomfortable room temperature can be distracting. Consider whether other people, interruptions, or even the presence of a computer for note-taking might hinder open communication.</a:t>
            </a:r>
            <a:br>
              <a:rPr lang="en-US" sz="1800" b="0" dirty="0">
                <a:solidFill>
                  <a:srgbClr val="000000"/>
                </a:solidFill>
                <a:latin typeface="Arial" panose="020B0604020202020204" pitchFamily="34" charset="0"/>
                <a:cs typeface="Arial" panose="020B0604020202020204" pitchFamily="34" charset="0"/>
              </a:rPr>
            </a:br>
            <a:endParaRPr lang="en-US" sz="1800" b="0" dirty="0">
              <a:solidFill>
                <a:srgbClr val="000000"/>
              </a:solidFill>
              <a:latin typeface="Arial" panose="020B0604020202020204" pitchFamily="34" charset="0"/>
              <a:cs typeface="Arial" panose="020B0604020202020204" pitchFamily="34" charset="0"/>
            </a:endParaRPr>
          </a:p>
          <a:p>
            <a:pPr>
              <a:buFontTx/>
              <a:buNone/>
            </a:pPr>
            <a:r>
              <a:rPr lang="en-US" sz="1800" b="1" dirty="0">
                <a:solidFill>
                  <a:srgbClr val="000000"/>
                </a:solidFill>
                <a:latin typeface="Arial" panose="020B0604020202020204" pitchFamily="34" charset="0"/>
                <a:cs typeface="Arial" panose="020B0604020202020204" pitchFamily="34" charset="0"/>
              </a:rPr>
              <a:t>Do: </a:t>
            </a:r>
            <a:r>
              <a:rPr lang="en-US" sz="1800" b="0" dirty="0">
                <a:solidFill>
                  <a:srgbClr val="000000"/>
                </a:solidFill>
                <a:latin typeface="Arial" panose="020B0604020202020204" pitchFamily="34" charset="0"/>
                <a:cs typeface="Arial" panose="020B0604020202020204" pitchFamily="34" charset="0"/>
              </a:rPr>
              <a:t>Encourage individuals to identify barriers specific to their environments.</a:t>
            </a:r>
            <a:br>
              <a:rPr lang="en-US" sz="1800" b="0" dirty="0">
                <a:solidFill>
                  <a:srgbClr val="000000"/>
                </a:solidFill>
                <a:latin typeface="Arial" panose="020B0604020202020204" pitchFamily="34" charset="0"/>
                <a:cs typeface="Arial" panose="020B0604020202020204" pitchFamily="34" charset="0"/>
              </a:rPr>
            </a:br>
            <a:r>
              <a:rPr lang="en-US" sz="1800" b="0" dirty="0">
                <a:solidFill>
                  <a:srgbClr val="000000"/>
                </a:solidFill>
                <a:latin typeface="Arial" panose="020B0604020202020204" pitchFamily="34" charset="0"/>
                <a:cs typeface="Arial" panose="020B0604020202020204" pitchFamily="34" charset="0"/>
              </a:rPr>
              <a:t>What common LIME barriers do you encounter in your medical office?</a:t>
            </a:r>
            <a:br>
              <a:rPr lang="en-US" sz="1800" b="0" dirty="0">
                <a:solidFill>
                  <a:srgbClr val="000000"/>
                </a:solidFill>
                <a:latin typeface="Arial" panose="020B0604020202020204" pitchFamily="34" charset="0"/>
                <a:cs typeface="Arial" panose="020B0604020202020204" pitchFamily="34" charset="0"/>
              </a:rPr>
            </a:br>
            <a:r>
              <a:rPr lang="en-US" sz="1800" b="0" dirty="0">
                <a:solidFill>
                  <a:srgbClr val="000000"/>
                </a:solidFill>
                <a:latin typeface="Arial" panose="020B0604020202020204" pitchFamily="34" charset="0"/>
                <a:cs typeface="Arial" panose="020B0604020202020204" pitchFamily="34" charset="0"/>
              </a:rPr>
              <a:t>What challenges do you face as a speaker?</a:t>
            </a:r>
            <a:br>
              <a:rPr lang="en-US" sz="1800" b="0" dirty="0">
                <a:solidFill>
                  <a:srgbClr val="000000"/>
                </a:solidFill>
                <a:latin typeface="Arial" panose="020B0604020202020204" pitchFamily="34" charset="0"/>
                <a:cs typeface="Arial" panose="020B0604020202020204" pitchFamily="34" charset="0"/>
              </a:rPr>
            </a:br>
            <a:r>
              <a:rPr lang="en-US" sz="1800" b="0" dirty="0">
                <a:solidFill>
                  <a:srgbClr val="000000"/>
                </a:solidFill>
                <a:latin typeface="Arial" panose="020B0604020202020204" pitchFamily="34" charset="0"/>
                <a:cs typeface="Arial" panose="020B0604020202020204" pitchFamily="34" charset="0"/>
              </a:rPr>
              <a:t>What obstacles do you experience as a listener?</a:t>
            </a:r>
            <a:endParaRPr lang="en-US" sz="1800" b="0" dirty="0">
              <a:solidFill>
                <a:prstClr val="black"/>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t>10</a:t>
            </a:fld>
            <a:endParaRPr lang="en-US" dirty="0"/>
          </a:p>
        </p:txBody>
      </p:sp>
    </p:spTree>
    <p:extLst>
      <p:ext uri="{BB962C8B-B14F-4D97-AF65-F5344CB8AC3E}">
        <p14:creationId xmlns:p14="http://schemas.microsoft.com/office/powerpoint/2010/main" val="28648997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solidFill>
                  <a:srgbClr val="000000"/>
                </a:solidFill>
                <a:latin typeface="Arial" panose="020B0604020202020204" pitchFamily="34" charset="0"/>
                <a:cs typeface="Arial" panose="020B0604020202020204" pitchFamily="34" charset="0"/>
              </a:rPr>
              <a:t>Core Message: </a:t>
            </a:r>
            <a:r>
              <a:rPr lang="en-US" sz="1800" b="0" dirty="0">
                <a:solidFill>
                  <a:srgbClr val="000000"/>
                </a:solidFill>
                <a:latin typeface="Arial" panose="020B0604020202020204" pitchFamily="34" charset="0"/>
                <a:cs typeface="Arial" panose="020B0604020202020204" pitchFamily="34" charset="0"/>
              </a:rPr>
              <a:t>Effective listening can be demonstrated in various ways.</a:t>
            </a:r>
          </a:p>
          <a:p>
            <a:endParaRPr lang="en-US" sz="1800" b="0" dirty="0">
              <a:solidFill>
                <a:srgbClr val="000000"/>
              </a:solidFill>
              <a:latin typeface="Arial" panose="020B0604020202020204" pitchFamily="34" charset="0"/>
              <a:cs typeface="Arial" panose="020B0604020202020204" pitchFamily="34" charset="0"/>
            </a:endParaRPr>
          </a:p>
          <a:p>
            <a:r>
              <a:rPr lang="en-US" sz="1800" b="1" dirty="0">
                <a:solidFill>
                  <a:srgbClr val="464646"/>
                </a:solidFill>
                <a:latin typeface="Lato" panose="020F0502020204030203" pitchFamily="34" charset="0"/>
              </a:rPr>
              <a:t>Say: </a:t>
            </a:r>
          </a:p>
          <a:p>
            <a:r>
              <a:rPr lang="en-US" sz="1800" b="0" dirty="0">
                <a:solidFill>
                  <a:srgbClr val="464646"/>
                </a:solidFill>
                <a:latin typeface="Lato" panose="020F0502020204030203" pitchFamily="34" charset="0"/>
              </a:rPr>
              <a:t>Listening is an essential skill in healthcare interactions. There are various ways to show that we are actively listening to others. We will explore this topic further, including the steps involved in listening and validating another person. For now, let’s begin by creating a list of qualities that define a good listener. We will take a few minutes to brainstorm these qualities.</a:t>
            </a:r>
          </a:p>
          <a:p>
            <a:endParaRPr lang="en-US" sz="1800" b="1" dirty="0">
              <a:solidFill>
                <a:srgbClr val="464646"/>
              </a:solidFill>
              <a:latin typeface="Lato" panose="020F0502020204030203" pitchFamily="34" charset="0"/>
            </a:endParaRPr>
          </a:p>
          <a:p>
            <a:r>
              <a:rPr lang="en-US" sz="1800" b="1" dirty="0">
                <a:solidFill>
                  <a:srgbClr val="464646"/>
                </a:solidFill>
                <a:latin typeface="Lato" panose="020F0502020204030203" pitchFamily="34" charset="0"/>
              </a:rPr>
              <a:t>Do: </a:t>
            </a:r>
          </a:p>
          <a:p>
            <a:r>
              <a:rPr lang="en-US" sz="1800" b="0" dirty="0">
                <a:solidFill>
                  <a:srgbClr val="464646"/>
                </a:solidFill>
                <a:latin typeface="Lato" panose="020F0502020204030203" pitchFamily="34" charset="0"/>
              </a:rPr>
              <a:t>Engage learners</a:t>
            </a:r>
          </a:p>
          <a:p>
            <a:pPr>
              <a:buFont typeface="Symbol" panose="05050102010706020507" pitchFamily="18" charset="2"/>
              <a:buChar char="·"/>
            </a:pPr>
            <a:r>
              <a:rPr lang="en-US" sz="1800" b="0" dirty="0">
                <a:solidFill>
                  <a:srgbClr val="464646"/>
                </a:solidFill>
                <a:latin typeface="Lato" panose="020F0502020204030203" pitchFamily="34" charset="0"/>
              </a:rPr>
              <a:t>Who in your life exemplifies a good listener?</a:t>
            </a:r>
          </a:p>
          <a:p>
            <a:pPr>
              <a:buFont typeface="Symbol" panose="05050102010706020507" pitchFamily="18" charset="2"/>
              <a:buChar char="·"/>
            </a:pPr>
            <a:r>
              <a:rPr lang="en-US" sz="1800" b="0" dirty="0">
                <a:solidFill>
                  <a:srgbClr val="464646"/>
                </a:solidFill>
                <a:latin typeface="Lato" panose="020F0502020204030203" pitchFamily="34" charset="0"/>
              </a:rPr>
              <a:t>What actions or words from that person make you feel heard?</a:t>
            </a:r>
          </a:p>
          <a:p>
            <a:pPr>
              <a:buFont typeface="Symbol" panose="05050102010706020507" pitchFamily="18" charset="2"/>
              <a:buChar char="·"/>
            </a:pPr>
            <a:endParaRPr lang="en-US" sz="1800" b="1" dirty="0">
              <a:solidFill>
                <a:srgbClr val="464646"/>
              </a:solidFill>
              <a:latin typeface="Lato" panose="020F0502020204030203" pitchFamily="34" charset="0"/>
            </a:endParaRPr>
          </a:p>
          <a:p>
            <a:r>
              <a:rPr lang="en-US" sz="1800" b="1" dirty="0">
                <a:solidFill>
                  <a:srgbClr val="464646"/>
                </a:solidFill>
                <a:latin typeface="Lato" panose="020F0502020204030203" pitchFamily="34" charset="0"/>
              </a:rPr>
              <a:t>Trainer Notes:  </a:t>
            </a:r>
            <a:r>
              <a:rPr lang="en-US" sz="1800" b="0" dirty="0">
                <a:solidFill>
                  <a:srgbClr val="464646"/>
                </a:solidFill>
                <a:latin typeface="Lato" panose="020F0502020204030203" pitchFamily="34" charset="0"/>
              </a:rPr>
              <a:t>- Request a few volunteers to share their responses.</a:t>
            </a:r>
            <a:endParaRPr lang="en-US" sz="1800" b="0" dirty="0">
              <a:solidFill>
                <a:prstClr val="black"/>
              </a:solidFill>
              <a:latin typeface="Microsoft Sans Serif"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t>11</a:t>
            </a:fld>
            <a:endParaRPr lang="en-US" dirty="0"/>
          </a:p>
        </p:txBody>
      </p:sp>
    </p:spTree>
    <p:extLst>
      <p:ext uri="{BB962C8B-B14F-4D97-AF65-F5344CB8AC3E}">
        <p14:creationId xmlns:p14="http://schemas.microsoft.com/office/powerpoint/2010/main" val="230972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solidFill>
                  <a:srgbClr val="000000"/>
                </a:solidFill>
                <a:latin typeface="Arial" panose="020B0604020202020204" pitchFamily="34" charset="0"/>
                <a:cs typeface="Arial" panose="020B0604020202020204" pitchFamily="34" charset="0"/>
              </a:rPr>
              <a:t>Core Message: </a:t>
            </a:r>
            <a:r>
              <a:rPr lang="en-US" sz="1800" b="0" dirty="0">
                <a:solidFill>
                  <a:srgbClr val="000000"/>
                </a:solidFill>
                <a:latin typeface="Arial" panose="020B0604020202020204" pitchFamily="34" charset="0"/>
                <a:cs typeface="Arial" panose="020B0604020202020204" pitchFamily="34" charset="0"/>
              </a:rPr>
              <a:t>Effective communication is essential for fostering positive interactions.</a:t>
            </a:r>
          </a:p>
          <a:p>
            <a:pPr>
              <a:buFont typeface="Symbol" panose="05050102010706020507" pitchFamily="18" charset="2"/>
              <a:buChar char="·"/>
            </a:pPr>
            <a:endParaRPr lang="en-US" sz="1800" b="0" dirty="0">
              <a:solidFill>
                <a:srgbClr val="000000"/>
              </a:solidFill>
              <a:latin typeface="Arial" panose="020B0604020202020204" pitchFamily="34" charset="0"/>
              <a:cs typeface="Arial" panose="020B0604020202020204" pitchFamily="34" charset="0"/>
            </a:endParaRPr>
          </a:p>
          <a:p>
            <a:r>
              <a:rPr lang="en-US" sz="1800" b="1" dirty="0">
                <a:solidFill>
                  <a:srgbClr val="000000"/>
                </a:solidFill>
                <a:latin typeface="Arial" panose="020B0604020202020204" pitchFamily="34" charset="0"/>
                <a:cs typeface="Arial" panose="020B0604020202020204" pitchFamily="34" charset="0"/>
              </a:rPr>
              <a:t>Key Points: </a:t>
            </a:r>
            <a:r>
              <a:rPr lang="en-US" sz="1800" b="0" dirty="0">
                <a:solidFill>
                  <a:srgbClr val="000000"/>
                </a:solidFill>
                <a:latin typeface="Arial" panose="020B0604020202020204" pitchFamily="34" charset="0"/>
                <a:cs typeface="Arial" panose="020B0604020202020204" pitchFamily="34" charset="0"/>
              </a:rPr>
              <a:t>Positive communication enhances therapeutic relationships through various strategies, including:</a:t>
            </a:r>
          </a:p>
          <a:p>
            <a:endParaRPr lang="en-US" sz="1800" b="0" dirty="0">
              <a:solidFill>
                <a:srgbClr val="000000"/>
              </a:solidFill>
              <a:latin typeface="Arial" panose="020B0604020202020204" pitchFamily="34" charset="0"/>
              <a:cs typeface="Arial" panose="020B0604020202020204" pitchFamily="34" charset="0"/>
            </a:endParaRPr>
          </a:p>
          <a:p>
            <a:r>
              <a:rPr lang="en-US" sz="1800" b="0" dirty="0">
                <a:solidFill>
                  <a:srgbClr val="000000"/>
                </a:solidFill>
                <a:latin typeface="Arial" panose="020B0604020202020204" pitchFamily="34" charset="0"/>
                <a:cs typeface="Arial" panose="020B0604020202020204" pitchFamily="34" charset="0"/>
              </a:rPr>
              <a:t>Prepare to listen by checking in with yourself. Listening involves giving the speaker your full attention without interruption. Remove distractions, withhold judgments, and avoid arguments. Demonstrate active listening by:</a:t>
            </a:r>
          </a:p>
          <a:p>
            <a:pPr marL="285750" indent="-285750">
              <a:buFont typeface="Arial" panose="020B0604020202020204" pitchFamily="34" charset="0"/>
              <a:buChar char="•"/>
            </a:pPr>
            <a:r>
              <a:rPr lang="en-US" sz="1800" b="0" dirty="0">
                <a:solidFill>
                  <a:srgbClr val="000000"/>
                </a:solidFill>
                <a:latin typeface="Arial" panose="020B0604020202020204" pitchFamily="34" charset="0"/>
                <a:cs typeface="Arial" panose="020B0604020202020204" pitchFamily="34" charset="0"/>
              </a:rPr>
              <a:t>Exhibiting open and positive body language.</a:t>
            </a:r>
          </a:p>
          <a:p>
            <a:pPr marL="285750" indent="-285750">
              <a:buFont typeface="Arial" panose="020B0604020202020204" pitchFamily="34" charset="0"/>
              <a:buChar char="•"/>
            </a:pPr>
            <a:r>
              <a:rPr lang="en-US" sz="1800" b="0" dirty="0">
                <a:solidFill>
                  <a:srgbClr val="000000"/>
                </a:solidFill>
                <a:latin typeface="Arial" panose="020B0604020202020204" pitchFamily="34" charset="0"/>
                <a:cs typeface="Arial" panose="020B0604020202020204" pitchFamily="34" charset="0"/>
              </a:rPr>
              <a:t>Rephrasing or paraphrasing what you’ve heard in your response.</a:t>
            </a:r>
          </a:p>
          <a:p>
            <a:pPr marL="285750" indent="-285750">
              <a:buFont typeface="Arial" panose="020B0604020202020204" pitchFamily="34" charset="0"/>
              <a:buChar char="•"/>
            </a:pPr>
            <a:r>
              <a:rPr lang="en-US" sz="1800" b="0" dirty="0">
                <a:solidFill>
                  <a:srgbClr val="000000"/>
                </a:solidFill>
                <a:latin typeface="Arial" panose="020B0604020202020204" pitchFamily="34" charset="0"/>
                <a:cs typeface="Arial" panose="020B0604020202020204" pitchFamily="34" charset="0"/>
              </a:rPr>
              <a:t>Asking open-ended questions to gather more information.</a:t>
            </a:r>
          </a:p>
          <a:p>
            <a:pPr>
              <a:buFont typeface="Symbol" panose="05050102010706020507" pitchFamily="18" charset="2"/>
              <a:buChar char="·"/>
            </a:pPr>
            <a:endParaRPr lang="en-US" sz="1800" b="0" dirty="0">
              <a:solidFill>
                <a:srgbClr val="000000"/>
              </a:solidFill>
              <a:latin typeface="Arial" panose="020B0604020202020204" pitchFamily="34" charset="0"/>
              <a:cs typeface="Arial" panose="020B0604020202020204" pitchFamily="34" charset="0"/>
            </a:endParaRPr>
          </a:p>
          <a:p>
            <a:r>
              <a:rPr lang="en-US" sz="1800" b="0" dirty="0">
                <a:solidFill>
                  <a:srgbClr val="000000"/>
                </a:solidFill>
                <a:latin typeface="Arial" panose="020B0604020202020204" pitchFamily="34" charset="0"/>
                <a:cs typeface="Arial" panose="020B0604020202020204" pitchFamily="34" charset="0"/>
              </a:rPr>
              <a:t>Pay attention to non-verbal cues, as they provide insight into a person's feelings. </a:t>
            </a:r>
          </a:p>
          <a:p>
            <a:r>
              <a:rPr lang="en-US" sz="1800" b="0" dirty="0">
                <a:solidFill>
                  <a:srgbClr val="000000"/>
                </a:solidFill>
                <a:latin typeface="Arial" panose="020B0604020202020204" pitchFamily="34" charset="0"/>
                <a:cs typeface="Arial" panose="020B0604020202020204" pitchFamily="34" charset="0"/>
              </a:rPr>
              <a:t>Examples include:  Facial expressions, tone of voice, speech rate, body language, and posture.</a:t>
            </a:r>
          </a:p>
          <a:p>
            <a:endParaRPr lang="en-US" sz="1800" b="0" dirty="0">
              <a:solidFill>
                <a:srgbClr val="000000"/>
              </a:solidFill>
              <a:latin typeface="Arial" panose="020B0604020202020204" pitchFamily="34" charset="0"/>
              <a:cs typeface="Arial" panose="020B0604020202020204" pitchFamily="34" charset="0"/>
            </a:endParaRPr>
          </a:p>
          <a:p>
            <a:r>
              <a:rPr lang="en-US" sz="1800" b="0" dirty="0">
                <a:solidFill>
                  <a:srgbClr val="000000"/>
                </a:solidFill>
                <a:latin typeface="Arial" panose="020B0604020202020204" pitchFamily="34" charset="0"/>
                <a:cs typeface="Arial" panose="020B0604020202020204" pitchFamily="34" charset="0"/>
              </a:rPr>
              <a:t>Take proactive steps to cultivate positive relationships through communication by:</a:t>
            </a:r>
          </a:p>
          <a:p>
            <a:pPr marL="285750" indent="-285750">
              <a:buFont typeface="Arial" panose="020B0604020202020204" pitchFamily="34" charset="0"/>
              <a:buChar char="•"/>
            </a:pPr>
            <a:r>
              <a:rPr lang="en-US" sz="1800" b="0" dirty="0">
                <a:solidFill>
                  <a:srgbClr val="000000"/>
                </a:solidFill>
                <a:latin typeface="Arial" panose="020B0604020202020204" pitchFamily="34" charset="0"/>
                <a:cs typeface="Arial" panose="020B0604020202020204" pitchFamily="34" charset="0"/>
              </a:rPr>
              <a:t>Showing genuine interest, which conveys that the person matters and you wish to understand them.</a:t>
            </a:r>
          </a:p>
          <a:p>
            <a:pPr marL="285750" indent="-285750">
              <a:buFont typeface="Arial" panose="020B0604020202020204" pitchFamily="34" charset="0"/>
              <a:buChar char="•"/>
            </a:pPr>
            <a:r>
              <a:rPr lang="en-US" sz="1800" b="0" dirty="0">
                <a:solidFill>
                  <a:srgbClr val="000000"/>
                </a:solidFill>
                <a:latin typeface="Arial" panose="020B0604020202020204" pitchFamily="34" charset="0"/>
                <a:cs typeface="Arial" panose="020B0604020202020204" pitchFamily="34" charset="0"/>
              </a:rPr>
              <a:t>Using a warm and friendly tone, as it enhances non-verbal communication. Consider how you would like to be greeted by a professional in a supportive environment. Avoid sarcasm, anger, or hostility, as these can damage relationships.</a:t>
            </a:r>
          </a:p>
          <a:p>
            <a:pPr marL="285750" indent="-285750">
              <a:buFont typeface="Arial" panose="020B0604020202020204" pitchFamily="34" charset="0"/>
              <a:buChar char="•"/>
            </a:pPr>
            <a:r>
              <a:rPr lang="en-US" sz="1800" b="0" dirty="0">
                <a:solidFill>
                  <a:srgbClr val="000000"/>
                </a:solidFill>
                <a:latin typeface="Arial" panose="020B0604020202020204" pitchFamily="34" charset="0"/>
                <a:cs typeface="Arial" panose="020B0604020202020204" pitchFamily="34" charset="0"/>
              </a:rPr>
              <a:t>Maintaining a non-judgmental stance. Listening without judgment fosters respect and care, strengthening connections and improving outcomes.</a:t>
            </a:r>
          </a:p>
          <a:p>
            <a:pPr>
              <a:buFont typeface="Symbol" panose="05050102010706020507" pitchFamily="18" charset="2"/>
              <a:buChar char="·"/>
            </a:pPr>
            <a:endParaRPr lang="en-US" sz="1800" b="0" dirty="0">
              <a:solidFill>
                <a:srgbClr val="000000"/>
              </a:solidFill>
              <a:latin typeface="Arial" panose="020B0604020202020204" pitchFamily="34" charset="0"/>
              <a:cs typeface="Arial" panose="020B0604020202020204" pitchFamily="34" charset="0"/>
            </a:endParaRPr>
          </a:p>
          <a:p>
            <a:r>
              <a:rPr lang="en-US" sz="1800" b="0" dirty="0">
                <a:solidFill>
                  <a:srgbClr val="000000"/>
                </a:solidFill>
                <a:latin typeface="Arial" panose="020B0604020202020204" pitchFamily="34" charset="0"/>
                <a:cs typeface="Arial" panose="020B0604020202020204" pitchFamily="34" charset="0"/>
              </a:rPr>
              <a:t>Acknowledge challenges in communication. Misunderstandings are common, and disagreements may arise. For instance, if a person expresses a desire to stop medication due to side effects, it’s important to address concerns without escalating tension. </a:t>
            </a:r>
          </a:p>
          <a:p>
            <a:r>
              <a:rPr lang="en-US" sz="1800" b="0" dirty="0">
                <a:solidFill>
                  <a:srgbClr val="000000"/>
                </a:solidFill>
                <a:latin typeface="Arial" panose="020B0604020202020204" pitchFamily="34" charset="0"/>
                <a:cs typeface="Arial" panose="020B0604020202020204" pitchFamily="34" charset="0"/>
              </a:rPr>
              <a:t>Suggestions for handling communication difficulties include:</a:t>
            </a:r>
          </a:p>
          <a:p>
            <a:pPr marL="285750" indent="-285750">
              <a:buFont typeface="Arial" panose="020B0604020202020204" pitchFamily="34" charset="0"/>
              <a:buChar char="•"/>
            </a:pPr>
            <a:r>
              <a:rPr lang="en-US" sz="1800" b="0" dirty="0">
                <a:solidFill>
                  <a:srgbClr val="000000"/>
                </a:solidFill>
                <a:latin typeface="Arial" panose="020B0604020202020204" pitchFamily="34" charset="0"/>
                <a:cs typeface="Arial" panose="020B0604020202020204" pitchFamily="34" charset="0"/>
              </a:rPr>
              <a:t>First, validate the person's thoughts and experiences. Acknowledge their perspective by saying something like, "I understand why you feel that way." The goal is to recognize their viewpoint, not to correct it.</a:t>
            </a:r>
          </a:p>
          <a:p>
            <a:pPr marL="285750" indent="-285750">
              <a:buFont typeface="Arial" panose="020B0604020202020204" pitchFamily="34" charset="0"/>
              <a:buChar char="•"/>
            </a:pPr>
            <a:r>
              <a:rPr lang="en-US" sz="1800" b="0" dirty="0">
                <a:solidFill>
                  <a:srgbClr val="000000"/>
                </a:solidFill>
                <a:latin typeface="Arial" panose="020B0604020202020204" pitchFamily="34" charset="0"/>
                <a:cs typeface="Arial" panose="020B0604020202020204" pitchFamily="34" charset="0"/>
              </a:rPr>
              <a:t>Agree to disagree if necessary. If the conversation reaches a point of disagreement, it’s acceptable to acknowledge differing opinions while emphasizing your commitment to their health.</a:t>
            </a:r>
          </a:p>
          <a:p>
            <a:pPr>
              <a:buFont typeface="Symbol" panose="05050102010706020507" pitchFamily="18" charset="2"/>
              <a:buChar char="·"/>
            </a:pPr>
            <a:endParaRPr lang="en-US" sz="1800" b="0" dirty="0">
              <a:solidFill>
                <a:srgbClr val="000000"/>
              </a:solidFill>
              <a:latin typeface="Arial" panose="020B0604020202020204" pitchFamily="34" charset="0"/>
              <a:cs typeface="Arial" panose="020B0604020202020204" pitchFamily="34" charset="0"/>
            </a:endParaRPr>
          </a:p>
          <a:p>
            <a:r>
              <a:rPr lang="en-US" sz="1800" b="0" dirty="0">
                <a:solidFill>
                  <a:srgbClr val="000000"/>
                </a:solidFill>
                <a:latin typeface="Arial" panose="020B0604020202020204" pitchFamily="34" charset="0"/>
                <a:cs typeface="Arial" panose="020B0604020202020204" pitchFamily="34" charset="0"/>
              </a:rPr>
              <a:t>Manage your stress levels. Behavioral health providers must be aware of their own stress, as it can affect emotional regulation and the ability to support patients effectively. </a:t>
            </a:r>
          </a:p>
          <a:p>
            <a:r>
              <a:rPr lang="en-US" sz="1800" b="0" dirty="0">
                <a:solidFill>
                  <a:srgbClr val="000000"/>
                </a:solidFill>
                <a:latin typeface="Arial" panose="020B0604020202020204" pitchFamily="34" charset="0"/>
                <a:cs typeface="Arial" panose="020B0604020202020204" pitchFamily="34" charset="0"/>
              </a:rPr>
              <a:t>Strategies include regularly checking in with your emotions throughout the day and engaging in self-care routines to maintain well-being.</a:t>
            </a:r>
          </a:p>
          <a:p>
            <a:pPr>
              <a:buFont typeface="Symbol" panose="05050102010706020507" pitchFamily="18" charset="2"/>
              <a:buChar char="·"/>
            </a:pPr>
            <a:endParaRPr lang="en-US" sz="1800" b="0" dirty="0">
              <a:solidFill>
                <a:srgbClr val="000000"/>
              </a:solidFill>
              <a:latin typeface="Arial" panose="020B0604020202020204" pitchFamily="34" charset="0"/>
              <a:cs typeface="Arial" panose="020B0604020202020204" pitchFamily="34" charset="0"/>
            </a:endParaRPr>
          </a:p>
          <a:p>
            <a:pPr marL="0" lvl="1" indent="0">
              <a:buFontTx/>
              <a:buNone/>
            </a:pPr>
            <a:r>
              <a:rPr lang="en-US" sz="1800" b="0" dirty="0">
                <a:solidFill>
                  <a:srgbClr val="000000"/>
                </a:solidFill>
                <a:latin typeface="Arial" panose="020B0604020202020204" pitchFamily="34" charset="0"/>
                <a:cs typeface="Arial" panose="020B0604020202020204" pitchFamily="34" charset="0"/>
              </a:rPr>
              <a:t>Be mindful of cultural communication preferences. Start by asking patients how they prefer to be addressed. Recognize that cultural differences exist, such as varying views on eye contact. Educate yourself about your patients' cultural backgrounds to enhance communication. </a:t>
            </a:r>
            <a:endParaRPr lang="en-US" dirty="0"/>
          </a:p>
          <a:p>
            <a:pPr marL="628650" indent="-171450">
              <a:buFont typeface="Arial"/>
              <a:buChar char="•"/>
            </a:pPr>
            <a:endParaRPr lang="en-US" dirty="0"/>
          </a:p>
          <a:p>
            <a:endParaRPr lang="en-US" sz="1800" b="0" dirty="0">
              <a:solidFill>
                <a:srgbClr val="000000"/>
              </a:solidFill>
              <a:latin typeface="Arial" panose="020B0604020202020204" pitchFamily="34" charset="0"/>
              <a:cs typeface="Arial" panose="020B0604020202020204" pitchFamily="34" charset="0"/>
            </a:endParaRPr>
          </a:p>
          <a:p>
            <a:endParaRPr lang="en-US" sz="1800" b="0" dirty="0">
              <a:solidFill>
                <a:srgbClr val="000000"/>
              </a:solidFill>
            </a:endParaRPr>
          </a:p>
          <a:p>
            <a:endParaRPr lang="en-US" sz="1800" b="0" dirty="0">
              <a:solidFill>
                <a:prstClr val="black"/>
              </a:solidFill>
              <a:latin typeface="Microsoft Sans Serif" panose="020B0604020202020204" pitchFamily="34" charset="0"/>
            </a:endParaRPr>
          </a:p>
          <a:p>
            <a:pPr marL="0" lvl="1"/>
            <a:r>
              <a:rPr lang="en-US" dirty="0"/>
              <a:t>your own.</a:t>
            </a:r>
          </a:p>
        </p:txBody>
      </p:sp>
      <p:sp>
        <p:nvSpPr>
          <p:cNvPr id="4" name="Slide Number Placeholder 3"/>
          <p:cNvSpPr>
            <a:spLocks noGrp="1"/>
          </p:cNvSpPr>
          <p:nvPr>
            <p:ph type="sldNum" sz="quarter" idx="5"/>
          </p:nvPr>
        </p:nvSpPr>
        <p:spPr/>
        <p:txBody>
          <a:bodyPr/>
          <a:lstStyle/>
          <a:p>
            <a:fld id="{70E89C0F-E642-4845-9E6A-8F34E40A505B}" type="slidenum">
              <a:rPr lang="en-US" smtClean="0"/>
              <a:t>12</a:t>
            </a:fld>
            <a:endParaRPr lang="en-US" dirty="0"/>
          </a:p>
        </p:txBody>
      </p:sp>
    </p:spTree>
    <p:extLst>
      <p:ext uri="{BB962C8B-B14F-4D97-AF65-F5344CB8AC3E}">
        <p14:creationId xmlns:p14="http://schemas.microsoft.com/office/powerpoint/2010/main" val="19975360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solidFill>
                  <a:srgbClr val="464646"/>
                </a:solidFill>
                <a:latin typeface="Lato" panose="020F0502020204030203" pitchFamily="34" charset="0"/>
              </a:rPr>
              <a:t>Core Message: </a:t>
            </a:r>
            <a:r>
              <a:rPr lang="en-US" sz="1800" dirty="0">
                <a:solidFill>
                  <a:srgbClr val="464646"/>
                </a:solidFill>
                <a:latin typeface="Lato" panose="020F0502020204030203" pitchFamily="34" charset="0"/>
              </a:rPr>
              <a:t>We can enhance communication with patients from diverse cultural backgrounds.</a:t>
            </a:r>
          </a:p>
          <a:p>
            <a:endParaRPr lang="en-US" sz="1800" dirty="0">
              <a:solidFill>
                <a:srgbClr val="464646"/>
              </a:solidFill>
              <a:latin typeface="Lato" panose="020F0502020204030203" pitchFamily="34" charset="0"/>
            </a:endParaRPr>
          </a:p>
          <a:p>
            <a:r>
              <a:rPr lang="en-US" sz="1800" b="1" dirty="0">
                <a:solidFill>
                  <a:srgbClr val="464646"/>
                </a:solidFill>
                <a:latin typeface="Lato" panose="020F0502020204030203" pitchFamily="34" charset="0"/>
              </a:rPr>
              <a:t>Say: </a:t>
            </a:r>
            <a:r>
              <a:rPr lang="en-US" sz="1800" dirty="0">
                <a:solidFill>
                  <a:srgbClr val="464646"/>
                </a:solidFill>
                <a:latin typeface="Lato" panose="020F0502020204030203" pitchFamily="34" charset="0"/>
              </a:rPr>
              <a:t>Effective communication with individuals who differ from us requires us to actively employ our listening skills and focus on various aspects. First, identify potential communication barriers, such as hearing difficulties, cognitive processing styles, and language differences. Next, understanding your own culture and communication style is essential, as communication is a two-way process. Taking time to explore the communication preferences of other cultures can be beneficial. When interacting with someone from a different cultural background, it is important to use simple language, avoiding jargon or slang. Additionally, consider the individual’s health literacy and their ability to comprehend complex medical terminology.</a:t>
            </a:r>
          </a:p>
          <a:p>
            <a:endParaRPr lang="en-US" sz="1800" dirty="0">
              <a:solidFill>
                <a:srgbClr val="464646"/>
              </a:solidFill>
              <a:latin typeface="Lato" panose="020F0502020204030203" pitchFamily="34" charset="0"/>
            </a:endParaRPr>
          </a:p>
          <a:p>
            <a:r>
              <a:rPr lang="en-US" sz="1800" dirty="0">
                <a:solidFill>
                  <a:srgbClr val="464646"/>
                </a:solidFill>
                <a:latin typeface="Lato" panose="020F0502020204030203" pitchFamily="34" charset="0"/>
              </a:rPr>
              <a:t>It is also crucial to allow extra time to ensure that the patient fully comprehends the information being conveyed. Pausing after asking a question can provide patients with the opportunity to formulate their inquiries. Individuals with mental health conditions may require more time than those without such conditions to process information and respond.</a:t>
            </a:r>
          </a:p>
          <a:p>
            <a:endParaRPr lang="en-US" sz="1800" dirty="0">
              <a:solidFill>
                <a:srgbClr val="464646"/>
              </a:solidFill>
              <a:latin typeface="Lato" panose="020F0502020204030203" pitchFamily="34" charset="0"/>
            </a:endParaRPr>
          </a:p>
          <a:p>
            <a:r>
              <a:rPr lang="en-US" sz="1800" dirty="0">
                <a:solidFill>
                  <a:srgbClr val="464646"/>
                </a:solidFill>
                <a:latin typeface="Lato" panose="020F0502020204030203" pitchFamily="34" charset="0"/>
              </a:rPr>
              <a:t>Another effective strategy is to invite feedback and clarification from your patients (e.g., summarize what you believe the patient is saying and ask for confirmation). This approach encourages patients to ask questions and reinforces their understanding of new information.</a:t>
            </a:r>
          </a:p>
          <a:p>
            <a:endParaRPr lang="en-US" sz="1800" dirty="0">
              <a:solidFill>
                <a:srgbClr val="464646"/>
              </a:solidFill>
              <a:latin typeface="Lato" panose="020F0502020204030203" pitchFamily="34" charset="0"/>
            </a:endParaRPr>
          </a:p>
          <a:p>
            <a:r>
              <a:rPr lang="en-US" sz="1800" dirty="0">
                <a:solidFill>
                  <a:srgbClr val="464646"/>
                </a:solidFill>
                <a:latin typeface="Lato" panose="020F0502020204030203" pitchFamily="34" charset="0"/>
              </a:rPr>
              <a:t>Lastly, employing empathy can help you understand how the patient is experiencing the interaction.</a:t>
            </a:r>
          </a:p>
          <a:p>
            <a:endParaRPr lang="en-US" sz="1800" dirty="0">
              <a:solidFill>
                <a:srgbClr val="464646"/>
              </a:solidFill>
              <a:latin typeface="Lato" panose="020F0502020204030203" pitchFamily="34" charset="0"/>
            </a:endParaRPr>
          </a:p>
          <a:p>
            <a:r>
              <a:rPr lang="en-US" sz="1800" b="1" dirty="0">
                <a:solidFill>
                  <a:srgbClr val="464646"/>
                </a:solidFill>
                <a:latin typeface="Lato" panose="020F0502020204030203" pitchFamily="34" charset="0"/>
              </a:rPr>
              <a:t>Do: </a:t>
            </a:r>
            <a:r>
              <a:rPr lang="en-US" sz="1800" dirty="0">
                <a:solidFill>
                  <a:srgbClr val="464646"/>
                </a:solidFill>
                <a:latin typeface="Lato" panose="020F0502020204030203" pitchFamily="34" charset="0"/>
              </a:rPr>
              <a:t>Encourage learners to share their unique communication preferences and cultural styles with one another. Then, ask learners how these preferences or styles may facilitate or hinder effective communication.</a:t>
            </a:r>
          </a:p>
          <a:p>
            <a:r>
              <a:rPr lang="en-US" sz="1800" b="1" dirty="0">
                <a:solidFill>
                  <a:srgbClr val="464646"/>
                </a:solidFill>
                <a:latin typeface="Lato" panose="020F0502020204030203" pitchFamily="34" charset="0"/>
              </a:rPr>
              <a:t>Say: </a:t>
            </a:r>
            <a:r>
              <a:rPr lang="en-US" sz="1800" dirty="0">
                <a:solidFill>
                  <a:srgbClr val="464646"/>
                </a:solidFill>
                <a:latin typeface="Lato" panose="020F0502020204030203" pitchFamily="34" charset="0"/>
              </a:rPr>
              <a:t>For instance, some individuals may prefer written communication, while discussing feelings may be more challenging for them. Additionally, some cultures view handshakes as a sign of respect, whereas others may find them uncomfortable.</a:t>
            </a:r>
            <a:endParaRPr lang="en-US" sz="1800" dirty="0">
              <a:solidFill>
                <a:prstClr val="black"/>
              </a:solidFill>
              <a:latin typeface="Microsoft Sans Serif" panose="020B0604020202020204" pitchFamily="34" charset="0"/>
            </a:endParaRPr>
          </a:p>
          <a:p>
            <a:pPr>
              <a:lnSpc>
                <a:spcPct val="90000"/>
              </a:lnSpc>
              <a:spcBef>
                <a:spcPts val="1000"/>
              </a:spcBef>
            </a:pPr>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t>13</a:t>
            </a:fld>
            <a:endParaRPr lang="en-US" dirty="0"/>
          </a:p>
        </p:txBody>
      </p:sp>
    </p:spTree>
    <p:extLst>
      <p:ext uri="{BB962C8B-B14F-4D97-AF65-F5344CB8AC3E}">
        <p14:creationId xmlns:p14="http://schemas.microsoft.com/office/powerpoint/2010/main" val="16813088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solidFill>
                  <a:srgbClr val="464646"/>
                </a:solidFill>
                <a:latin typeface="Lato" panose="020F0502020204030203" pitchFamily="34" charset="0"/>
              </a:rPr>
              <a:t>Core Message: </a:t>
            </a:r>
            <a:r>
              <a:rPr lang="en-US" sz="1800" b="0" dirty="0">
                <a:solidFill>
                  <a:srgbClr val="464646"/>
                </a:solidFill>
                <a:latin typeface="Lato" panose="020F0502020204030203" pitchFamily="34" charset="0"/>
              </a:rPr>
              <a:t>Healthcare professionals can implement strategies to enhance engagement, which in turn improves patient outcomes and satisfaction.</a:t>
            </a:r>
          </a:p>
          <a:p>
            <a:endParaRPr lang="en-US" sz="1800" b="1" dirty="0">
              <a:solidFill>
                <a:srgbClr val="464646"/>
              </a:solidFill>
              <a:latin typeface="Lato" panose="020F0502020204030203" pitchFamily="34" charset="0"/>
            </a:endParaRPr>
          </a:p>
          <a:p>
            <a:r>
              <a:rPr lang="en-US" sz="1800" b="1" dirty="0">
                <a:solidFill>
                  <a:srgbClr val="464646"/>
                </a:solidFill>
                <a:latin typeface="Lato" panose="020F0502020204030203" pitchFamily="34" charset="0"/>
              </a:rPr>
              <a:t>Say: </a:t>
            </a:r>
            <a:r>
              <a:rPr lang="en-US" sz="1800" b="0" dirty="0">
                <a:solidFill>
                  <a:srgbClr val="464646"/>
                </a:solidFill>
                <a:latin typeface="Lato" panose="020F0502020204030203" pitchFamily="34" charset="0"/>
              </a:rPr>
              <a:t>Healthcare professionals depend on their ability to connect with others to effectively communicate information. This is often referred to as "engagement skills," encompassing the communication and social skills we utilize to foster motivation, cooperation, and learning. Our roles require us to interact with various individuals and establish positive working relationships with our patients.</a:t>
            </a:r>
          </a:p>
          <a:p>
            <a:endParaRPr lang="en-US" sz="1800" b="0" dirty="0">
              <a:solidFill>
                <a:srgbClr val="464646"/>
              </a:solidFill>
              <a:latin typeface="Lato" panose="020F0502020204030203" pitchFamily="34" charset="0"/>
            </a:endParaRPr>
          </a:p>
          <a:p>
            <a:r>
              <a:rPr lang="en-US" sz="1800" b="0" dirty="0">
                <a:solidFill>
                  <a:srgbClr val="464646"/>
                </a:solidFill>
                <a:latin typeface="Lato" panose="020F0502020204030203" pitchFamily="34" charset="0"/>
              </a:rPr>
              <a:t>Healthcare providers frequently engage with individuals who may be unwell, distressed, or unclear about the purpose of their visit. For instance, a patient may be referred by their primary care provider without fully understanding the reason for their appointment. They may also feel upset or frustrated regarding the necessary healthcare treatment for a specific issue.</a:t>
            </a:r>
          </a:p>
          <a:p>
            <a:endParaRPr lang="en-US" sz="1800" b="0" dirty="0">
              <a:solidFill>
                <a:srgbClr val="464646"/>
              </a:solidFill>
              <a:latin typeface="Lato" panose="020F0502020204030203" pitchFamily="34" charset="0"/>
            </a:endParaRPr>
          </a:p>
          <a:p>
            <a:r>
              <a:rPr lang="en-US" sz="1800" b="0" dirty="0">
                <a:solidFill>
                  <a:srgbClr val="464646"/>
                </a:solidFill>
                <a:latin typeface="Lato" panose="020F0502020204030203" pitchFamily="34" charset="0"/>
              </a:rPr>
              <a:t>In such situations, healthcare providers may need to employ additional communication skills to effectively engage the individual (e.g., engagement strategies).</a:t>
            </a:r>
          </a:p>
          <a:p>
            <a:endParaRPr lang="en-US" sz="1800" b="0" dirty="0">
              <a:solidFill>
                <a:srgbClr val="464646"/>
              </a:solidFill>
              <a:latin typeface="Lato" panose="020F0502020204030203" pitchFamily="34" charset="0"/>
            </a:endParaRPr>
          </a:p>
          <a:p>
            <a:r>
              <a:rPr lang="en-US" sz="1800" b="0" dirty="0">
                <a:solidFill>
                  <a:srgbClr val="464646"/>
                </a:solidFill>
                <a:latin typeface="Lato" panose="020F0502020204030203" pitchFamily="34" charset="0"/>
              </a:rPr>
              <a:t>Let’s explore some examples of engagement strategies now.</a:t>
            </a:r>
          </a:p>
          <a:p>
            <a:pPr marL="285750" indent="-285750">
              <a:buFont typeface="Arial" panose="020B0604020202020204" pitchFamily="34" charset="0"/>
              <a:buChar char="•"/>
            </a:pPr>
            <a:r>
              <a:rPr lang="en-US" sz="1800" b="0" dirty="0">
                <a:solidFill>
                  <a:srgbClr val="464646"/>
                </a:solidFill>
                <a:latin typeface="Lato" panose="020F0502020204030203" pitchFamily="34" charset="0"/>
              </a:rPr>
              <a:t>Open-ended questions, which encourage further conversation, can demonstrate genuine interest in the patient. They are also useful for gaining deeper insights into the individual. Questions beginning with “What” or “How” are particularly effective in fostering connections. For example, you might ask, "How are things going for you?"</a:t>
            </a:r>
          </a:p>
          <a:p>
            <a:pPr marL="285750" indent="-285750">
              <a:buFont typeface="Arial" panose="020B0604020202020204" pitchFamily="34" charset="0"/>
              <a:buChar char="•"/>
            </a:pPr>
            <a:r>
              <a:rPr lang="en-US" sz="1800" b="0" dirty="0">
                <a:solidFill>
                  <a:srgbClr val="464646"/>
                </a:solidFill>
                <a:latin typeface="Lato" panose="020F0502020204030203" pitchFamily="34" charset="0"/>
              </a:rPr>
              <a:t>Another effective way to engage a patient is by inquiring about their interests or future aspirations. Understanding more about the individual can enhance your ability to support their learning and motivation for change. A simple approach is to ask, "Tell me about yourself; what do you enjoy doing?" or "How does your current health impact what you enjoy doing?"</a:t>
            </a:r>
          </a:p>
          <a:p>
            <a:pPr marL="285750" indent="-285750">
              <a:buFont typeface="Arial" panose="020B0604020202020204" pitchFamily="34" charset="0"/>
              <a:buChar char="•"/>
            </a:pPr>
            <a:r>
              <a:rPr lang="en-US" sz="1800" b="0" dirty="0">
                <a:solidFill>
                  <a:srgbClr val="464646"/>
                </a:solidFill>
                <a:latin typeface="Lato" panose="020F0502020204030203" pitchFamily="34" charset="0"/>
              </a:rPr>
              <a:t>Offering choices is another strategy to connect with a patient. This can be as simple as asking where they prefer to sit or which topic they would like to discuss first. Allowing patients to make choices empowers them and conveys respect.</a:t>
            </a:r>
          </a:p>
          <a:p>
            <a:pPr marL="285750" indent="-285750">
              <a:buFont typeface="Arial" panose="020B0604020202020204" pitchFamily="34" charset="0"/>
              <a:buChar char="•"/>
            </a:pPr>
            <a:r>
              <a:rPr lang="en-US" sz="1800" b="0" dirty="0">
                <a:solidFill>
                  <a:srgbClr val="464646"/>
                </a:solidFill>
                <a:latin typeface="Lato" panose="020F0502020204030203" pitchFamily="34" charset="0"/>
              </a:rPr>
              <a:t>Healthcare providers can also express respect and hope for the individual, which fosters connections. Respect can be shown by listening attentively, using the person's preferred name or gender pronouns, and refraining from interruptions. Communicating hope for their recovery and well-being can be profoundly impactful for those seeking assistance. Research indicates that when healthcare providers express hopefulness, it leads to improved health outcomes.</a:t>
            </a:r>
          </a:p>
          <a:p>
            <a:pPr marL="0" indent="0">
              <a:buFontTx/>
              <a:buNone/>
            </a:pPr>
            <a:endParaRPr lang="en-US" sz="1800" b="0" dirty="0">
              <a:solidFill>
                <a:srgbClr val="464646"/>
              </a:solidFill>
              <a:latin typeface="Lato" panose="020F0502020204030203" pitchFamily="34" charset="0"/>
            </a:endParaRPr>
          </a:p>
          <a:p>
            <a:pPr marL="0" indent="0">
              <a:buFontTx/>
              <a:buNone/>
            </a:pPr>
            <a:r>
              <a:rPr lang="en-US" sz="1800" b="0" dirty="0">
                <a:solidFill>
                  <a:srgbClr val="464646"/>
                </a:solidFill>
                <a:latin typeface="Lato" panose="020F0502020204030203" pitchFamily="34" charset="0"/>
              </a:rPr>
              <a:t>Finally, healthcare providers can identify patients' strengths during interactions. Acknowledging strengths reminds patients of their resilience and capabilities, which can aid them in overcoming challenges. This practice often enhances the relationship between the provider and the patient.</a:t>
            </a:r>
          </a:p>
          <a:p>
            <a:pPr marL="285750" indent="-285750">
              <a:buFont typeface="Arial" panose="020B0604020202020204" pitchFamily="34" charset="0"/>
              <a:buChar char="•"/>
            </a:pPr>
            <a:endParaRPr lang="en-US" sz="1800" b="0" dirty="0">
              <a:solidFill>
                <a:srgbClr val="464646"/>
              </a:solidFill>
              <a:latin typeface="Lato" panose="020F0502020204030203" pitchFamily="34" charset="0"/>
            </a:endParaRPr>
          </a:p>
          <a:p>
            <a:pPr marL="0" indent="0">
              <a:buFontTx/>
              <a:buNone/>
            </a:pPr>
            <a:r>
              <a:rPr lang="en-US" sz="1800" b="1" dirty="0">
                <a:solidFill>
                  <a:srgbClr val="464646"/>
                </a:solidFill>
                <a:latin typeface="Lato" panose="020F0502020204030203" pitchFamily="34" charset="0"/>
              </a:rPr>
              <a:t>Ask: </a:t>
            </a:r>
            <a:r>
              <a:rPr lang="en-US" sz="1800" b="0" dirty="0">
                <a:solidFill>
                  <a:srgbClr val="464646"/>
                </a:solidFill>
                <a:latin typeface="Lato" panose="020F0502020204030203" pitchFamily="34" charset="0"/>
              </a:rPr>
              <a:t>Encourage learners to discuss the importance of engagement skills in their respective settings. As you gather responses, draw comparisons between different settings and highlight any unique aspects mentioned. Remind learners that utilizing engagement skills is a crucial component of healthcare work.</a:t>
            </a:r>
            <a:endParaRPr lang="en-US" sz="1800" b="0" dirty="0">
              <a:solidFill>
                <a:prstClr val="black"/>
              </a:solidFill>
              <a:latin typeface="Microsoft Sans Serif"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t>14</a:t>
            </a:fld>
            <a:endParaRPr lang="en-US" dirty="0"/>
          </a:p>
        </p:txBody>
      </p:sp>
    </p:spTree>
    <p:extLst>
      <p:ext uri="{BB962C8B-B14F-4D97-AF65-F5344CB8AC3E}">
        <p14:creationId xmlns:p14="http://schemas.microsoft.com/office/powerpoint/2010/main" val="124867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solidFill>
                  <a:srgbClr val="464646"/>
                </a:solidFill>
                <a:latin typeface="Lato" panose="020F0502020204030203" pitchFamily="34" charset="0"/>
              </a:rPr>
              <a:t>Core Message: </a:t>
            </a:r>
            <a:r>
              <a:rPr lang="en-US" sz="1800" b="0" dirty="0">
                <a:solidFill>
                  <a:srgbClr val="464646"/>
                </a:solidFill>
                <a:latin typeface="Lato" panose="020F0502020204030203" pitchFamily="34" charset="0"/>
              </a:rPr>
              <a:t>The LIME acronym serves as a valuable reminder of strategies for positive communication.</a:t>
            </a:r>
          </a:p>
          <a:p>
            <a:endParaRPr lang="en-US" sz="1800" b="0" dirty="0">
              <a:solidFill>
                <a:srgbClr val="464646"/>
              </a:solidFill>
              <a:latin typeface="Lato" panose="020F0502020204030203" pitchFamily="34" charset="0"/>
            </a:endParaRPr>
          </a:p>
          <a:p>
            <a:r>
              <a:rPr lang="en-US" sz="1800" b="1" dirty="0">
                <a:solidFill>
                  <a:srgbClr val="464646"/>
                </a:solidFill>
                <a:latin typeface="Lato" panose="020F0502020204030203" pitchFamily="34" charset="0"/>
              </a:rPr>
              <a:t>Say: </a:t>
            </a:r>
            <a:r>
              <a:rPr lang="en-US" sz="1800" b="0" dirty="0">
                <a:solidFill>
                  <a:srgbClr val="464646"/>
                </a:solidFill>
                <a:latin typeface="Lato" panose="020F0502020204030203" pitchFamily="34" charset="0"/>
              </a:rPr>
              <a:t>Previously, we discussed communication barriers using the LIME model—Listener, Interlocutor, Message, and Environment—to identify challenges in our interactions. We can also apply the LIME model to highlight strategies that foster positive communication. Let’s explore each of the four categories with suggestions for enhancing communication with those you support.</a:t>
            </a:r>
          </a:p>
          <a:p>
            <a:endParaRPr lang="en-US" sz="1800" b="0" dirty="0">
              <a:solidFill>
                <a:srgbClr val="464646"/>
              </a:solidFill>
              <a:latin typeface="Lato" panose="020F0502020204030203" pitchFamily="34" charset="0"/>
            </a:endParaRPr>
          </a:p>
          <a:p>
            <a:pPr marL="285750" indent="-285750">
              <a:buFont typeface="Arial" panose="020B0604020202020204" pitchFamily="34" charset="0"/>
              <a:buChar char="•"/>
            </a:pPr>
            <a:r>
              <a:rPr lang="en-US" sz="1800" b="0" dirty="0">
                <a:solidFill>
                  <a:srgbClr val="464646"/>
                </a:solidFill>
                <a:latin typeface="Lato" panose="020F0502020204030203" pitchFamily="34" charset="0"/>
              </a:rPr>
              <a:t>Starting with the Listener: Consider who you are speaking to and what they may need to process your message. For instance, individuals who are upset, nervous, speak English as a second language, or have disabilities may require additional time to understand the information you provide. A strategy to encourage positive communication is to allow time for the person to respond and ask questions. Reflect on your own state as a listener. Are you tired or distracted? Have you set aside your phone? Prepare yourself for effective listening. When we are not at our best, taking a deep breath and refocusing our attention on the current patient can be beneficial.</a:t>
            </a:r>
          </a:p>
          <a:p>
            <a:pPr marL="285750" indent="-285750">
              <a:buFont typeface="Arial" panose="020B0604020202020204" pitchFamily="34" charset="0"/>
              <a:buChar char="•"/>
            </a:pPr>
            <a:endParaRPr lang="en-US" sz="1800" b="0" dirty="0">
              <a:solidFill>
                <a:srgbClr val="464646"/>
              </a:solidFill>
              <a:latin typeface="Lato" panose="020F0502020204030203" pitchFamily="34" charset="0"/>
            </a:endParaRPr>
          </a:p>
          <a:p>
            <a:pPr marL="285750" indent="-285750">
              <a:buFont typeface="Arial" panose="020B0604020202020204" pitchFamily="34" charset="0"/>
              <a:buChar char="•"/>
            </a:pPr>
            <a:r>
              <a:rPr lang="en-US" sz="1800" b="0" dirty="0">
                <a:solidFill>
                  <a:srgbClr val="464646"/>
                </a:solidFill>
                <a:latin typeface="Lato" panose="020F0502020204030203" pitchFamily="34" charset="0"/>
              </a:rPr>
              <a:t>At the Interlocutor or Speaker level, it is essential to focus your interaction on the patient. Often, patients are accompanied by caregivers, parents, or other healthcare professionals. To fully engage the patient, ensure you speak directly to them. When communicating, ask open-ended questions, allow time for responses, and strive for clarity in your messages.</a:t>
            </a:r>
          </a:p>
          <a:p>
            <a:pPr marL="285750" indent="-285750">
              <a:buFont typeface="Arial" panose="020B0604020202020204" pitchFamily="34" charset="0"/>
              <a:buChar char="•"/>
            </a:pPr>
            <a:endParaRPr lang="en-US" sz="1800" b="0" dirty="0">
              <a:solidFill>
                <a:srgbClr val="464646"/>
              </a:solidFill>
              <a:latin typeface="Lato" panose="020F0502020204030203" pitchFamily="34" charset="0"/>
            </a:endParaRPr>
          </a:p>
          <a:p>
            <a:pPr marL="285750" indent="-285750">
              <a:buFont typeface="Arial" panose="020B0604020202020204" pitchFamily="34" charset="0"/>
              <a:buChar char="•"/>
            </a:pPr>
            <a:r>
              <a:rPr lang="en-US" sz="1800" b="0" dirty="0">
                <a:solidFill>
                  <a:srgbClr val="464646"/>
                </a:solidFill>
                <a:latin typeface="Lato" panose="020F0502020204030203" pitchFamily="34" charset="0"/>
              </a:rPr>
              <a:t>Focusing on the message is also crucial. When delivering difficult health news or test results, it is important to be tactful. You may need to spend extra time or provide additional support to patients receiving such news. Consider your surroundings when sharing sensitive information, as the individual may need privacy to process the information without being overheard.</a:t>
            </a:r>
          </a:p>
          <a:p>
            <a:pPr marL="285750" indent="-285750">
              <a:buFont typeface="Arial" panose="020B0604020202020204" pitchFamily="34" charset="0"/>
              <a:buChar char="•"/>
            </a:pPr>
            <a:endParaRPr lang="en-US" sz="1800" b="0" dirty="0">
              <a:solidFill>
                <a:srgbClr val="464646"/>
              </a:solidFill>
              <a:latin typeface="Lato" panose="020F0502020204030203" pitchFamily="34" charset="0"/>
            </a:endParaRPr>
          </a:p>
          <a:p>
            <a:pPr marL="285750" indent="-285750">
              <a:buFont typeface="Arial" panose="020B0604020202020204" pitchFamily="34" charset="0"/>
              <a:buChar char="•"/>
            </a:pPr>
            <a:r>
              <a:rPr lang="en-US" sz="1800" b="0" dirty="0">
                <a:solidFill>
                  <a:srgbClr val="464646"/>
                </a:solidFill>
                <a:latin typeface="Lato" panose="020F0502020204030203" pitchFamily="34" charset="0"/>
              </a:rPr>
              <a:t>Think about the environment you are in. Minimize noise and distractions when speaking with patients by closing doors or silencing your phone. Move to a quieter location in the office or setting, away from waiting rooms or busy hallways.</a:t>
            </a:r>
          </a:p>
          <a:p>
            <a:endParaRPr lang="en-US" sz="1800" b="0" dirty="0">
              <a:solidFill>
                <a:srgbClr val="464646"/>
              </a:solidFill>
              <a:latin typeface="Lato" panose="020F0502020204030203" pitchFamily="34" charset="0"/>
            </a:endParaRPr>
          </a:p>
          <a:p>
            <a:r>
              <a:rPr lang="en-US" sz="1800" b="0" dirty="0">
                <a:solidFill>
                  <a:srgbClr val="464646"/>
                </a:solidFill>
                <a:latin typeface="Lato" panose="020F0502020204030203" pitchFamily="34" charset="0"/>
              </a:rPr>
              <a:t>     </a:t>
            </a:r>
          </a:p>
          <a:p>
            <a:r>
              <a:rPr lang="en-US" sz="1800" b="1" dirty="0">
                <a:solidFill>
                  <a:srgbClr val="464646"/>
                </a:solidFill>
                <a:latin typeface="Lato" panose="020F0502020204030203" pitchFamily="34" charset="0"/>
              </a:rPr>
              <a:t>Trainer Notes</a:t>
            </a:r>
            <a:r>
              <a:rPr lang="en-US" sz="1800" b="0" dirty="0">
                <a:solidFill>
                  <a:srgbClr val="464646"/>
                </a:solidFill>
                <a:latin typeface="Lato" panose="020F0502020204030203" pitchFamily="34" charset="0"/>
              </a:rPr>
              <a:t>: Note that the LIME factors may vary with each interaction. You may be experiencing a good or bad day, your patient may be in a similar situation, or you may need to convey difficult news in an uncomfortable setting. The LIME model provides a framework for striving towards more positive communication.</a:t>
            </a:r>
            <a:endParaRPr lang="en-US" sz="1800" b="0" dirty="0">
              <a:solidFill>
                <a:prstClr val="black"/>
              </a:solidFill>
              <a:latin typeface="Microsoft Sans Serif"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t>15</a:t>
            </a:fld>
            <a:endParaRPr lang="en-US" dirty="0"/>
          </a:p>
        </p:txBody>
      </p:sp>
    </p:spTree>
    <p:extLst>
      <p:ext uri="{BB962C8B-B14F-4D97-AF65-F5344CB8AC3E}">
        <p14:creationId xmlns:p14="http://schemas.microsoft.com/office/powerpoint/2010/main" val="12325710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dirty="0">
                <a:solidFill>
                  <a:srgbClr val="000000"/>
                </a:solidFill>
                <a:latin typeface="Arial" panose="020B0604020202020204" pitchFamily="34" charset="0"/>
                <a:cs typeface="Arial" panose="020B0604020202020204" pitchFamily="34" charset="0"/>
              </a:rPr>
              <a:t>Show video.  Before the video begins ….</a:t>
            </a:r>
          </a:p>
          <a:p>
            <a:endParaRPr lang="en-US" sz="1800" b="0" dirty="0">
              <a:solidFill>
                <a:srgbClr val="000000"/>
              </a:solidFill>
              <a:latin typeface="Arial" panose="020B0604020202020204" pitchFamily="34" charset="0"/>
              <a:cs typeface="Arial" panose="020B0604020202020204" pitchFamily="34" charset="0"/>
            </a:endParaRPr>
          </a:p>
          <a:p>
            <a:r>
              <a:rPr lang="en-US" sz="1800" b="1" dirty="0"/>
              <a:t>Say:</a:t>
            </a:r>
            <a:r>
              <a:rPr lang="en-US" sz="1800" dirty="0"/>
              <a:t> In this video we'll be watching Dr. Aubrey Daniels working with Peter. Note that the practitioner's non-verbal actions that create a welcome environment. Also notice the non-verbal communication of the client. Based on the non-verbal communication, try to imagine what the person is feeling. Also, note how the practitioner creates a welcoming space. </a:t>
            </a:r>
          </a:p>
          <a:p>
            <a:endParaRPr lang="en-US" sz="1800" dirty="0"/>
          </a:p>
          <a:p>
            <a:r>
              <a:rPr lang="en-US" sz="1800" dirty="0"/>
              <a:t>Think about the LIME barriers to positive communication such as Listening, Interlocutor or Speaker, Message and Environment. Can you find any examples of LIME barriers that were addressed?</a:t>
            </a:r>
          </a:p>
          <a:p>
            <a:endParaRPr lang="en-US" sz="1800" b="0" dirty="0">
              <a:solidFill>
                <a:srgbClr val="000000"/>
              </a:solidFill>
              <a:latin typeface="Arial" panose="020B0604020202020204" pitchFamily="34" charset="0"/>
              <a:cs typeface="Arial" panose="020B0604020202020204" pitchFamily="34" charset="0"/>
            </a:endParaRPr>
          </a:p>
          <a:p>
            <a:endParaRPr lang="en-US" sz="1800" b="0" dirty="0">
              <a:solidFill>
                <a:srgbClr val="000000"/>
              </a:solidFill>
              <a:latin typeface="Arial" panose="020B0604020202020204" pitchFamily="34" charset="0"/>
              <a:cs typeface="Arial" panose="020B0604020202020204" pitchFamily="34" charset="0"/>
            </a:endParaRPr>
          </a:p>
          <a:p>
            <a:r>
              <a:rPr lang="en-US" sz="1800" b="0" dirty="0">
                <a:solidFill>
                  <a:srgbClr val="000000"/>
                </a:solidFill>
                <a:latin typeface="Arial" panose="020B0604020202020204" pitchFamily="34" charset="0"/>
                <a:cs typeface="Arial" panose="020B0604020202020204" pitchFamily="34" charset="0"/>
              </a:rPr>
              <a:t>https://youtu.be/W2PbPGFEMIs?si=z41buo-tBhQ1IvHv</a:t>
            </a:r>
            <a:endParaRPr lang="en-US" dirty="0">
              <a:cs typeface="Calibri"/>
            </a:endParaRPr>
          </a:p>
          <a:p>
            <a:endParaRPr lang="en-US" dirty="0"/>
          </a:p>
          <a:p>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383F4484-F0D8-484D-9C4E-4D49824548E5}" type="slidenum">
              <a:rPr lang="en-US" smtClean="0"/>
              <a:t>16</a:t>
            </a:fld>
            <a:endParaRPr lang="en-US" dirty="0"/>
          </a:p>
        </p:txBody>
      </p:sp>
    </p:spTree>
    <p:extLst>
      <p:ext uri="{BB962C8B-B14F-4D97-AF65-F5344CB8AC3E}">
        <p14:creationId xmlns:p14="http://schemas.microsoft.com/office/powerpoint/2010/main" val="15228137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solidFill>
                  <a:srgbClr val="000000"/>
                </a:solidFill>
              </a:rPr>
              <a:t>Core Message: </a:t>
            </a:r>
            <a:r>
              <a:rPr lang="en-US" sz="1800" b="0" dirty="0">
                <a:solidFill>
                  <a:srgbClr val="000000"/>
                </a:solidFill>
              </a:rPr>
              <a:t>Effective communication involves actively engaging with the individual, listening attentively, and taking deliberate steps to foster interaction.</a:t>
            </a:r>
          </a:p>
          <a:p>
            <a:endParaRPr lang="en-US" sz="1800" b="0" dirty="0">
              <a:solidFill>
                <a:srgbClr val="000000"/>
              </a:solidFill>
            </a:endParaRPr>
          </a:p>
          <a:p>
            <a:r>
              <a:rPr lang="en-US" sz="1800" b="1" dirty="0">
                <a:solidFill>
                  <a:srgbClr val="000000"/>
                </a:solidFill>
              </a:rPr>
              <a:t>Overview: </a:t>
            </a:r>
            <a:r>
              <a:rPr lang="en-US" sz="1800" b="0" dirty="0">
                <a:solidFill>
                  <a:srgbClr val="000000"/>
                </a:solidFill>
              </a:rPr>
              <a:t>This module focuses on the essential elements of positive communication in health care settings.  By listening, showing respect, acknowledging cultural differences, and being self-aware, we create an environment conducive to effective communication. The LIME model serves as a valuable tool for navigating potential challenges during interactions.</a:t>
            </a:r>
          </a:p>
          <a:p>
            <a:endParaRPr lang="en-US" sz="1800" b="0" dirty="0">
              <a:solidFill>
                <a:srgbClr val="000000"/>
              </a:solidFill>
            </a:endParaRPr>
          </a:p>
          <a:p>
            <a:r>
              <a:rPr lang="en-US" sz="1800" b="1" dirty="0">
                <a:solidFill>
                  <a:srgbClr val="000000"/>
                </a:solidFill>
              </a:rPr>
              <a:t>Trainer Notes: </a:t>
            </a:r>
            <a:r>
              <a:rPr lang="en-US" sz="1800" b="0" dirty="0">
                <a:solidFill>
                  <a:srgbClr val="000000"/>
                </a:solidFill>
              </a:rPr>
              <a:t>Encourage participants to ask questions. Additionally, invite learners to share their key takeaways from today's session. Thank them for their active participation.</a:t>
            </a:r>
          </a:p>
          <a:p>
            <a:endParaRPr lang="en-US" sz="1800" b="0" dirty="0">
              <a:solidFill>
                <a:srgbClr val="000000"/>
              </a:solidFill>
              <a:latin typeface="Microsoft Sans Serif" panose="020B0604020202020204" pitchFamily="34" charset="0"/>
            </a:endParaRPr>
          </a:p>
          <a:p>
            <a:endParaRPr lang="en-US" sz="1800" b="0" dirty="0">
              <a:solidFill>
                <a:prstClr val="black"/>
              </a:solidFill>
              <a:latin typeface="Microsoft Sans Serif"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t>17</a:t>
            </a:fld>
            <a:endParaRPr lang="en-US" dirty="0"/>
          </a:p>
        </p:txBody>
      </p:sp>
    </p:spTree>
    <p:extLst>
      <p:ext uri="{BB962C8B-B14F-4D97-AF65-F5344CB8AC3E}">
        <p14:creationId xmlns:p14="http://schemas.microsoft.com/office/powerpoint/2010/main" val="31424804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solidFill>
                  <a:srgbClr val="464646"/>
                </a:solidFill>
                <a:latin typeface="Lato" panose="020F0502020204030203" pitchFamily="34" charset="0"/>
              </a:rPr>
              <a:t>Core Message: </a:t>
            </a:r>
            <a:r>
              <a:rPr lang="en-US" sz="1800" b="0" dirty="0">
                <a:solidFill>
                  <a:srgbClr val="464646"/>
                </a:solidFill>
                <a:latin typeface="Lato" panose="020F0502020204030203" pitchFamily="34" charset="0"/>
              </a:rPr>
              <a:t>You can immediately implement new positive communication techniques.</a:t>
            </a:r>
          </a:p>
          <a:p>
            <a:endParaRPr lang="en-US" sz="1800" b="0" dirty="0">
              <a:solidFill>
                <a:srgbClr val="464646"/>
              </a:solidFill>
              <a:latin typeface="Lato" panose="020F0502020204030203" pitchFamily="34" charset="0"/>
            </a:endParaRPr>
          </a:p>
          <a:p>
            <a:r>
              <a:rPr lang="en-US" sz="1800" b="1" dirty="0">
                <a:solidFill>
                  <a:srgbClr val="464646"/>
                </a:solidFill>
                <a:latin typeface="Lato" panose="020F0502020204030203" pitchFamily="34" charset="0"/>
              </a:rPr>
              <a:t>Say: </a:t>
            </a:r>
            <a:r>
              <a:rPr lang="en-US" sz="1800" b="0" dirty="0">
                <a:solidFill>
                  <a:srgbClr val="464646"/>
                </a:solidFill>
                <a:latin typeface="Lato" panose="020F0502020204030203" pitchFamily="34" charset="0"/>
              </a:rPr>
              <a:t>Today, we discussed several skills that can enhance your interactions with patients. I encourage you to practice these strategies before our next meeting. For instance, observe whether you are listening with or without distractions. Reflect on how you demonstrate respect towards patients. Take note of your efforts to consider cultural and disability factors. Identify how you applied LIME in one of your interactions. During our next session, I will invite you to share your thoughts and experiences with a fellow learner.</a:t>
            </a:r>
          </a:p>
          <a:p>
            <a:endParaRPr lang="en-US" sz="1800" b="0" dirty="0">
              <a:solidFill>
                <a:srgbClr val="464646"/>
              </a:solidFill>
              <a:latin typeface="Lato" panose="020F0502020204030203" pitchFamily="34" charset="0"/>
            </a:endParaRPr>
          </a:p>
          <a:p>
            <a:r>
              <a:rPr lang="en-US" sz="1800" b="1" dirty="0">
                <a:solidFill>
                  <a:srgbClr val="464646"/>
                </a:solidFill>
                <a:latin typeface="Lato" panose="020F0502020204030203" pitchFamily="34" charset="0"/>
              </a:rPr>
              <a:t>Trainer note</a:t>
            </a:r>
            <a:r>
              <a:rPr lang="en-US" sz="1800" b="0" dirty="0">
                <a:solidFill>
                  <a:srgbClr val="464646"/>
                </a:solidFill>
                <a:latin typeface="Lato" panose="020F0502020204030203" pitchFamily="34" charset="0"/>
              </a:rPr>
              <a:t>: If learners are unable to meet with a patient before our next session, encourage them to practice these skills with a friend or family member. </a:t>
            </a:r>
            <a:endParaRPr lang="en-US" sz="1800" b="0" dirty="0">
              <a:solidFill>
                <a:prstClr val="black"/>
              </a:solidFill>
              <a:latin typeface="Microsoft Sans Serif" panose="020B0604020202020204" pitchFamily="34" charset="0"/>
            </a:endParaRPr>
          </a:p>
          <a:p>
            <a:endParaRPr lang="en-US" b="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t>18</a:t>
            </a:fld>
            <a:endParaRPr lang="en-US" dirty="0"/>
          </a:p>
        </p:txBody>
      </p:sp>
    </p:spTree>
    <p:extLst>
      <p:ext uri="{BB962C8B-B14F-4D97-AF65-F5344CB8AC3E}">
        <p14:creationId xmlns:p14="http://schemas.microsoft.com/office/powerpoint/2010/main" val="11929138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latin typeface="Arial" panose="020B0604020202020204" pitchFamily="34" charset="0"/>
                <a:cs typeface="Arial" panose="020B0604020202020204" pitchFamily="34" charset="0"/>
              </a:rPr>
              <a:t>Funding for this project was from the Substance Abuse and Mental Health Services Administration.</a:t>
            </a:r>
          </a:p>
          <a:p>
            <a:pPr algn="l"/>
            <a:r>
              <a:rPr lang="en-US" b="0" i="0" dirty="0">
                <a:solidFill>
                  <a:srgbClr val="212529"/>
                </a:solidFill>
                <a:effectLst/>
                <a:latin typeface="Arial" panose="020B0604020202020204" pitchFamily="34" charset="0"/>
                <a:cs typeface="Arial" panose="020B0604020202020204" pitchFamily="34" charset="0"/>
              </a:rPr>
              <a:t>Grant# 1H79SM081783</a:t>
            </a:r>
          </a:p>
          <a:p>
            <a:pPr algn="l"/>
            <a:endParaRPr lang="en-US" b="0" i="0" dirty="0">
              <a:solidFill>
                <a:srgbClr val="212529"/>
              </a:solidFill>
              <a:effectLst/>
              <a:latin typeface="Arial" panose="020B0604020202020204" pitchFamily="34" charset="0"/>
              <a:cs typeface="Arial" panose="020B0604020202020204" pitchFamily="34" charset="0"/>
            </a:endParaRPr>
          </a:p>
          <a:p>
            <a:pPr algn="l"/>
            <a:r>
              <a:rPr lang="en-US" b="0" i="0" dirty="0">
                <a:solidFill>
                  <a:srgbClr val="212529"/>
                </a:solidFill>
                <a:effectLst/>
                <a:latin typeface="Arial" panose="020B0604020202020204" pitchFamily="34" charset="0"/>
                <a:cs typeface="Arial" panose="020B0604020202020204" pitchFamily="34" charset="0"/>
              </a:rPr>
              <a:t>More info:</a:t>
            </a:r>
          </a:p>
          <a:p>
            <a:pPr algn="l"/>
            <a:r>
              <a:rPr lang="en-US" b="0" i="0" dirty="0">
                <a:solidFill>
                  <a:srgbClr val="212529"/>
                </a:solidFill>
                <a:effectLst/>
                <a:latin typeface="Arial" panose="020B0604020202020204" pitchFamily="34" charset="0"/>
                <a:cs typeface="Arial" panose="020B0604020202020204" pitchFamily="34" charset="0"/>
              </a:rPr>
              <a:t>Dr. Ann Murphy</a:t>
            </a:r>
          </a:p>
          <a:p>
            <a:pPr algn="l"/>
            <a:r>
              <a:rPr lang="en-US" b="0" i="0" dirty="0">
                <a:solidFill>
                  <a:srgbClr val="212529"/>
                </a:solidFill>
                <a:effectLst/>
                <a:latin typeface="Arial" panose="020B0604020202020204" pitchFamily="34" charset="0"/>
                <a:cs typeface="Arial" panose="020B0604020202020204" pitchFamily="34" charset="0"/>
              </a:rPr>
              <a:t>murphyaa@shp.rutgers.edu</a:t>
            </a:r>
          </a:p>
        </p:txBody>
      </p:sp>
      <p:sp>
        <p:nvSpPr>
          <p:cNvPr id="4" name="Slide Number Placeholder 3"/>
          <p:cNvSpPr>
            <a:spLocks noGrp="1"/>
          </p:cNvSpPr>
          <p:nvPr>
            <p:ph type="sldNum" sz="quarter" idx="5"/>
          </p:nvPr>
        </p:nvSpPr>
        <p:spPr/>
        <p:txBody>
          <a:bodyPr/>
          <a:lstStyle/>
          <a:p>
            <a:fld id="{383F4484-F0D8-484D-9C4E-4D49824548E5}" type="slidenum">
              <a:rPr lang="en-US" smtClean="0"/>
              <a:t>19</a:t>
            </a:fld>
            <a:endParaRPr lang="en-US" dirty="0"/>
          </a:p>
        </p:txBody>
      </p:sp>
    </p:spTree>
    <p:extLst>
      <p:ext uri="{BB962C8B-B14F-4D97-AF65-F5344CB8AC3E}">
        <p14:creationId xmlns:p14="http://schemas.microsoft.com/office/powerpoint/2010/main" val="10548269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3F4484-F0D8-484D-9C4E-4D49824548E5}" type="slidenum">
              <a:rPr lang="en-US" smtClean="0"/>
              <a:t>2</a:t>
            </a:fld>
            <a:endParaRPr lang="en-US" dirty="0"/>
          </a:p>
        </p:txBody>
      </p:sp>
    </p:spTree>
    <p:extLst>
      <p:ext uri="{BB962C8B-B14F-4D97-AF65-F5344CB8AC3E}">
        <p14:creationId xmlns:p14="http://schemas.microsoft.com/office/powerpoint/2010/main" val="17831366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3F4484-F0D8-484D-9C4E-4D49824548E5}" type="slidenum">
              <a:rPr lang="en-US" smtClean="0"/>
              <a:t>20</a:t>
            </a:fld>
            <a:endParaRPr lang="en-US" dirty="0"/>
          </a:p>
        </p:txBody>
      </p:sp>
    </p:spTree>
    <p:extLst>
      <p:ext uri="{BB962C8B-B14F-4D97-AF65-F5344CB8AC3E}">
        <p14:creationId xmlns:p14="http://schemas.microsoft.com/office/powerpoint/2010/main" val="3604919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Logos and animation to match video.</a:t>
            </a:r>
          </a:p>
        </p:txBody>
      </p:sp>
      <p:sp>
        <p:nvSpPr>
          <p:cNvPr id="4" name="Slide Number Placeholder 3"/>
          <p:cNvSpPr>
            <a:spLocks noGrp="1"/>
          </p:cNvSpPr>
          <p:nvPr>
            <p:ph type="sldNum" sz="quarter" idx="5"/>
          </p:nvPr>
        </p:nvSpPr>
        <p:spPr/>
        <p:txBody>
          <a:bodyPr/>
          <a:lstStyle/>
          <a:p>
            <a:fld id="{383F4484-F0D8-484D-9C4E-4D49824548E5}" type="slidenum">
              <a:rPr lang="en-US" smtClean="0"/>
              <a:t>3</a:t>
            </a:fld>
            <a:endParaRPr lang="en-US" dirty="0"/>
          </a:p>
        </p:txBody>
      </p:sp>
    </p:spTree>
    <p:extLst>
      <p:ext uri="{BB962C8B-B14F-4D97-AF65-F5344CB8AC3E}">
        <p14:creationId xmlns:p14="http://schemas.microsoft.com/office/powerpoint/2010/main" val="34968360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Say: </a:t>
            </a:r>
            <a:r>
              <a:rPr lang="en-US" dirty="0">
                <a:latin typeface="Arial" panose="020B0604020202020204" pitchFamily="34" charset="0"/>
                <a:cs typeface="Arial" panose="020B0604020202020204" pitchFamily="34" charset="0"/>
              </a:rPr>
              <a:t>The first module is </a:t>
            </a:r>
            <a:r>
              <a:rPr lang="en-US" b="1" dirty="0">
                <a:latin typeface="Arial" panose="020B0604020202020204" pitchFamily="34" charset="0"/>
                <a:cs typeface="Arial" panose="020B0604020202020204" pitchFamily="34" charset="0"/>
              </a:rPr>
              <a:t>Positive Communications and Barriers to Communication. </a:t>
            </a:r>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t>4</a:t>
            </a:fld>
            <a:endParaRPr lang="en-US" dirty="0"/>
          </a:p>
        </p:txBody>
      </p:sp>
    </p:spTree>
    <p:extLst>
      <p:ext uri="{BB962C8B-B14F-4D97-AF65-F5344CB8AC3E}">
        <p14:creationId xmlns:p14="http://schemas.microsoft.com/office/powerpoint/2010/main" val="11929138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solidFill>
                  <a:srgbClr val="000000"/>
                </a:solidFill>
                <a:latin typeface="Arial" panose="020B0604020202020204" pitchFamily="34" charset="0"/>
                <a:cs typeface="Arial" panose="020B0604020202020204" pitchFamily="34" charset="0"/>
              </a:rPr>
              <a:t>Say:  </a:t>
            </a:r>
            <a:r>
              <a:rPr lang="en-US" sz="1800" b="0" dirty="0">
                <a:solidFill>
                  <a:srgbClr val="000000"/>
                </a:solidFill>
                <a:latin typeface="Arial" panose="020B0604020202020204" pitchFamily="34" charset="0"/>
                <a:cs typeface="Arial" panose="020B0604020202020204" pitchFamily="34" charset="0"/>
              </a:rPr>
              <a:t>Welcome to the first module of a three-part series aimed at enhancing essential communication skills for professionals in the helping fields. In today’s training, we will focus on three primary objectives. </a:t>
            </a:r>
          </a:p>
          <a:p>
            <a:r>
              <a:rPr lang="en-US" sz="1800" b="0" dirty="0">
                <a:solidFill>
                  <a:srgbClr val="000000"/>
                </a:solidFill>
                <a:latin typeface="Arial" panose="020B0604020202020204" pitchFamily="34" charset="0"/>
                <a:cs typeface="Arial" panose="020B0604020202020204" pitchFamily="34" charset="0"/>
              </a:rPr>
              <a:t>First, we will identify effective communication skills and strategies for building connections with individuals in helping scenarios. </a:t>
            </a:r>
          </a:p>
          <a:p>
            <a:r>
              <a:rPr lang="en-US" sz="1800" b="0" dirty="0">
                <a:solidFill>
                  <a:srgbClr val="000000"/>
                </a:solidFill>
                <a:latin typeface="Arial" panose="020B0604020202020204" pitchFamily="34" charset="0"/>
                <a:cs typeface="Arial" panose="020B0604020202020204" pitchFamily="34" charset="0"/>
              </a:rPr>
              <a:t>Next, we will delve into non-verbal communication and its significant role in promoting positive interactions. </a:t>
            </a:r>
          </a:p>
          <a:p>
            <a:r>
              <a:rPr lang="en-US" sz="1800" b="0" dirty="0">
                <a:solidFill>
                  <a:srgbClr val="000000"/>
                </a:solidFill>
                <a:latin typeface="Arial" panose="020B0604020202020204" pitchFamily="34" charset="0"/>
                <a:cs typeface="Arial" panose="020B0604020202020204" pitchFamily="34" charset="0"/>
              </a:rPr>
              <a:t>Finally, we will analyze common communication barriers, including listening skills, speaking styles, challenging messages, and environmental factors.</a:t>
            </a:r>
          </a:p>
          <a:p>
            <a:endParaRPr lang="en-US" sz="1800" b="0" dirty="0">
              <a:solidFill>
                <a:srgbClr val="000000"/>
              </a:solidFill>
              <a:latin typeface="Arial" panose="020B0604020202020204" pitchFamily="34" charset="0"/>
              <a:cs typeface="Arial" panose="020B0604020202020204" pitchFamily="34" charset="0"/>
            </a:endParaRPr>
          </a:p>
          <a:p>
            <a:endParaRPr lang="en-US" sz="1800" b="0" dirty="0">
              <a:solidFill>
                <a:prstClr val="black"/>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0DAE9C28-F960-4263-86EF-3FD5198ECD1B}" type="slidenum">
              <a:rPr lang="en-US" smtClean="0"/>
              <a:t>5</a:t>
            </a:fld>
            <a:endParaRPr lang="en-US" dirty="0"/>
          </a:p>
        </p:txBody>
      </p:sp>
    </p:spTree>
    <p:extLst>
      <p:ext uri="{BB962C8B-B14F-4D97-AF65-F5344CB8AC3E}">
        <p14:creationId xmlns:p14="http://schemas.microsoft.com/office/powerpoint/2010/main" val="4507654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solidFill>
                  <a:srgbClr val="464646"/>
                </a:solidFill>
                <a:latin typeface="Lato" panose="020F0502020204030203" pitchFamily="34" charset="0"/>
              </a:rPr>
              <a:t>Core Message: </a:t>
            </a:r>
            <a:r>
              <a:rPr lang="en-US" sz="1800" b="0" dirty="0">
                <a:solidFill>
                  <a:srgbClr val="464646"/>
                </a:solidFill>
                <a:latin typeface="Lato" panose="020F0502020204030203" pitchFamily="34" charset="0"/>
              </a:rPr>
              <a:t>Effective communication is essential for fostering a "therapeutic" environment.</a:t>
            </a:r>
          </a:p>
          <a:p>
            <a:endParaRPr lang="en-US" sz="1800" b="1" dirty="0">
              <a:solidFill>
                <a:srgbClr val="464646"/>
              </a:solidFill>
              <a:latin typeface="Lato" panose="020F0502020204030203" pitchFamily="34" charset="0"/>
            </a:endParaRPr>
          </a:p>
          <a:p>
            <a:endParaRPr lang="en-US" sz="1800" b="0" dirty="0">
              <a:solidFill>
                <a:srgbClr val="464646"/>
              </a:solidFill>
              <a:latin typeface="Lato" panose="020F0502020204030203" pitchFamily="34" charset="0"/>
            </a:endParaRPr>
          </a:p>
          <a:p>
            <a:r>
              <a:rPr lang="en-US" sz="1800" b="1" dirty="0">
                <a:solidFill>
                  <a:srgbClr val="464646"/>
                </a:solidFill>
                <a:latin typeface="Lato" panose="020F0502020204030203" pitchFamily="34" charset="0"/>
              </a:rPr>
              <a:t>Say: </a:t>
            </a:r>
            <a:r>
              <a:rPr lang="en-US" sz="1800" b="0" dirty="0">
                <a:solidFill>
                  <a:srgbClr val="464646"/>
                </a:solidFill>
                <a:latin typeface="Lato" panose="020F0502020204030203" pitchFamily="34" charset="0"/>
              </a:rPr>
              <a:t>Communication is crucial for health professionals in creating a positive "therapeutic" environment during appointments. Health providers, including nurses, physical therapists, physician assistants, and clinical lab specialists, interact with patients daily. Establishing a “therapeutic” environment in healthcare settings involves communicating in a manner that is welcoming, safe, respectful, and hopeful.</a:t>
            </a:r>
          </a:p>
          <a:p>
            <a:endParaRPr lang="en-US" sz="1800" b="0" dirty="0">
              <a:solidFill>
                <a:srgbClr val="464646"/>
              </a:solidFill>
              <a:latin typeface="Lato" panose="020F0502020204030203" pitchFamily="34" charset="0"/>
            </a:endParaRPr>
          </a:p>
          <a:p>
            <a:r>
              <a:rPr lang="en-US" sz="1800" b="0" dirty="0">
                <a:solidFill>
                  <a:srgbClr val="464646"/>
                </a:solidFill>
                <a:latin typeface="Lato" panose="020F0502020204030203" pitchFamily="34" charset="0"/>
              </a:rPr>
              <a:t>We often depend on our communication skills to cultivate this type of environment. Positive communication between health providers and patients is vital for building rapport and establishing a successful therapeutic relationship, which ultimately leads to improved health outcomes. While positive communication is important in every interaction, it is especially crucial when discussing challenging topics. Let’s take a moment to discuss positive communication.</a:t>
            </a:r>
          </a:p>
          <a:p>
            <a:endParaRPr lang="en-US" sz="1800" b="1" dirty="0">
              <a:solidFill>
                <a:srgbClr val="464646"/>
              </a:solidFill>
              <a:latin typeface="Lato" panose="020F0502020204030203" pitchFamily="34" charset="0"/>
            </a:endParaRPr>
          </a:p>
          <a:p>
            <a:r>
              <a:rPr lang="en-US" sz="1800" b="1" dirty="0">
                <a:solidFill>
                  <a:srgbClr val="464646"/>
                </a:solidFill>
                <a:latin typeface="Lato" panose="020F0502020204030203" pitchFamily="34" charset="0"/>
              </a:rPr>
              <a:t>Do: </a:t>
            </a:r>
            <a:r>
              <a:rPr lang="en-US" sz="1800" b="0" dirty="0">
                <a:solidFill>
                  <a:srgbClr val="464646"/>
                </a:solidFill>
                <a:latin typeface="Lato" panose="020F0502020204030203" pitchFamily="34" charset="0"/>
              </a:rPr>
              <a:t>Ask the learners, "How would you define positive communication?" Gather at least three responses, summarize them, and thank the learners for sharing.</a:t>
            </a:r>
          </a:p>
          <a:p>
            <a:pPr>
              <a:buFont typeface="Symbol" panose="05050102010706020507" pitchFamily="18" charset="2"/>
              <a:buChar char="·"/>
            </a:pPr>
            <a:r>
              <a:rPr lang="en-US" sz="1800" b="0" dirty="0">
                <a:solidFill>
                  <a:srgbClr val="464646"/>
                </a:solidFill>
                <a:latin typeface="Lato" panose="020F0502020204030203" pitchFamily="34" charset="0"/>
              </a:rPr>
              <a:t> Ask, "How is positive communication utilized in our personal and professional lives? What are the benefits of employing effective communication techniques?" Gather at least three responses, summarize them, and thank the learners for sharing.</a:t>
            </a:r>
          </a:p>
          <a:p>
            <a:endParaRPr lang="en-US" sz="1800" b="0" dirty="0">
              <a:solidFill>
                <a:srgbClr val="464646"/>
              </a:solidFill>
              <a:latin typeface="Lato" panose="020F0502020204030203" pitchFamily="34" charset="0"/>
            </a:endParaRPr>
          </a:p>
          <a:p>
            <a:endParaRPr lang="en-US" sz="1800" b="0" dirty="0">
              <a:solidFill>
                <a:srgbClr val="464646"/>
              </a:solidFill>
              <a:latin typeface="Lato" panose="020F0502020204030203" pitchFamily="34" charset="0"/>
            </a:endParaRPr>
          </a:p>
          <a:p>
            <a:r>
              <a:rPr lang="en-US" sz="1800" b="1" dirty="0">
                <a:solidFill>
                  <a:srgbClr val="464646"/>
                </a:solidFill>
                <a:latin typeface="Lato" panose="020F0502020204030203" pitchFamily="34" charset="0"/>
              </a:rPr>
              <a:t>Trainer notes: </a:t>
            </a:r>
            <a:r>
              <a:rPr lang="en-US" sz="1800" b="0" dirty="0">
                <a:solidFill>
                  <a:srgbClr val="464646"/>
                </a:solidFill>
                <a:latin typeface="Lato" panose="020F0502020204030203" pitchFamily="34" charset="0"/>
              </a:rPr>
              <a:t>You may adjust the time allocated for this exercise based on the number and length of learner responses. Allow at least five minutes for a meaningful discussion. It may be beneficial to emphasize the significance of this communication in your specific health setting (location, provider type) and its implications for patient outcomes.</a:t>
            </a:r>
            <a:endParaRPr lang="en-US" sz="1800" b="0" dirty="0">
              <a:solidFill>
                <a:prstClr val="black"/>
              </a:solidFill>
              <a:latin typeface="Microsoft Sans Serif"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t>6</a:t>
            </a:fld>
            <a:endParaRPr lang="en-US" dirty="0"/>
          </a:p>
        </p:txBody>
      </p:sp>
    </p:spTree>
    <p:extLst>
      <p:ext uri="{BB962C8B-B14F-4D97-AF65-F5344CB8AC3E}">
        <p14:creationId xmlns:p14="http://schemas.microsoft.com/office/powerpoint/2010/main" val="40078899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solidFill>
                  <a:srgbClr val="FF0000"/>
                </a:solidFill>
                <a:highlight>
                  <a:srgbClr val="FFFF00"/>
                </a:highlight>
                <a:latin typeface="Arial" panose="020B0604020202020204" pitchFamily="34" charset="0"/>
                <a:cs typeface="Arial" panose="020B0604020202020204" pitchFamily="34" charset="0"/>
              </a:rPr>
              <a:t>Stopped Here</a:t>
            </a:r>
          </a:p>
          <a:p>
            <a:endParaRPr lang="en-US" sz="1800" b="1" dirty="0">
              <a:solidFill>
                <a:srgbClr val="000000"/>
              </a:solidFill>
              <a:latin typeface="Arial" panose="020B0604020202020204" pitchFamily="34" charset="0"/>
              <a:cs typeface="Arial" panose="020B0604020202020204" pitchFamily="34" charset="0"/>
            </a:endParaRPr>
          </a:p>
          <a:p>
            <a:r>
              <a:rPr lang="en-US" sz="1800" b="1" dirty="0">
                <a:solidFill>
                  <a:srgbClr val="000000"/>
                </a:solidFill>
                <a:latin typeface="Arial" panose="020B0604020202020204" pitchFamily="34" charset="0"/>
                <a:cs typeface="Arial" panose="020B0604020202020204" pitchFamily="34" charset="0"/>
              </a:rPr>
              <a:t>Core Message: </a:t>
            </a:r>
            <a:r>
              <a:rPr lang="en-US" sz="1800" b="0" dirty="0">
                <a:solidFill>
                  <a:srgbClr val="000000"/>
                </a:solidFill>
                <a:latin typeface="Arial" panose="020B0604020202020204" pitchFamily="34" charset="0"/>
                <a:cs typeface="Arial" panose="020B0604020202020204" pitchFamily="34" charset="0"/>
              </a:rPr>
              <a:t>Effective communication connects us through listening and speaking.</a:t>
            </a:r>
          </a:p>
          <a:p>
            <a:endParaRPr lang="en-US" sz="1800" b="0" dirty="0">
              <a:solidFill>
                <a:srgbClr val="000000"/>
              </a:solidFill>
              <a:latin typeface="Arial" panose="020B0604020202020204" pitchFamily="34" charset="0"/>
              <a:cs typeface="Arial" panose="020B0604020202020204" pitchFamily="34" charset="0"/>
            </a:endParaRPr>
          </a:p>
          <a:p>
            <a:r>
              <a:rPr lang="en-US" sz="1800" b="1" dirty="0">
                <a:solidFill>
                  <a:srgbClr val="000000"/>
                </a:solidFill>
                <a:latin typeface="Arial" panose="020B0604020202020204" pitchFamily="34" charset="0"/>
                <a:cs typeface="Arial" panose="020B0604020202020204" pitchFamily="34" charset="0"/>
              </a:rPr>
              <a:t>Say:</a:t>
            </a:r>
          </a:p>
          <a:p>
            <a:r>
              <a:rPr lang="en-US" sz="1800" dirty="0">
                <a:solidFill>
                  <a:srgbClr val="464646"/>
                </a:solidFill>
                <a:latin typeface="Lato" panose="020F0502020204030203" pitchFamily="34" charset="0"/>
              </a:rPr>
              <a:t>Effective communication in health care encompasses a range of skills that involve acquiring new knowledge, practicing techniques, and modifying our behaviors. </a:t>
            </a:r>
          </a:p>
          <a:p>
            <a:endParaRPr lang="en-US" sz="1800" dirty="0">
              <a:solidFill>
                <a:srgbClr val="464646"/>
              </a:solidFill>
              <a:latin typeface="Lato" panose="020F0502020204030203" pitchFamily="34" charset="0"/>
            </a:endParaRPr>
          </a:p>
          <a:p>
            <a:r>
              <a:rPr lang="en-US" sz="1800" dirty="0">
                <a:solidFill>
                  <a:srgbClr val="464646"/>
                </a:solidFill>
                <a:latin typeface="Lato" panose="020F0502020204030203" pitchFamily="34" charset="0"/>
              </a:rPr>
              <a:t>This includes actively listening to others, conveying difficult information with sensitivity, and motivating individuals to consider changes in their health behaviors. Strong communication fosters positive relationships in various environments, whether at work or home. By honing our positive communication skills, we can establish trust, allowing us to gain insights into others' experiences, which enhances our interactions. We can delve into a person's experiences through open-ended questions and other evidence-based communication techniques.</a:t>
            </a:r>
          </a:p>
          <a:p>
            <a:endParaRPr lang="en-US" sz="1800" dirty="0">
              <a:solidFill>
                <a:srgbClr val="464646"/>
              </a:solidFill>
              <a:latin typeface="Lato" panose="020F0502020204030203" pitchFamily="34" charset="0"/>
            </a:endParaRPr>
          </a:p>
          <a:p>
            <a:r>
              <a:rPr lang="en-US" sz="1800" dirty="0">
                <a:solidFill>
                  <a:srgbClr val="464646"/>
                </a:solidFill>
                <a:latin typeface="Lato" panose="020F0502020204030203" pitchFamily="34" charset="0"/>
              </a:rPr>
              <a:t>Further discussions on these skills will occur in upcoming modules. </a:t>
            </a:r>
          </a:p>
          <a:p>
            <a:endParaRPr lang="en-US" sz="1800" dirty="0">
              <a:solidFill>
                <a:srgbClr val="464646"/>
              </a:solidFill>
              <a:latin typeface="Lato" panose="020F0502020204030203" pitchFamily="34" charset="0"/>
            </a:endParaRPr>
          </a:p>
          <a:p>
            <a:r>
              <a:rPr lang="en-US" sz="1800" dirty="0">
                <a:solidFill>
                  <a:srgbClr val="464646"/>
                </a:solidFill>
                <a:latin typeface="Lato" panose="020F0502020204030203" pitchFamily="34" charset="0"/>
              </a:rPr>
              <a:t>Additionally, communication involves listening attentively. In health care settings, there may be a tendency to prioritize speaking over listening to patients. However, research indicates that attentive listening significantly enhances our effectiveness as health care providers. Finally, communication requires empathy towards our patients and their experiences, which helps cultivate a genuine, caring connection that often leads to improved outcomes for those we assist.</a:t>
            </a:r>
            <a:endParaRPr lang="en-US" sz="1800" dirty="0">
              <a:solidFill>
                <a:prstClr val="black"/>
              </a:solidFill>
              <a:latin typeface="Microsoft Sans Serif"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t>7</a:t>
            </a:fld>
            <a:endParaRPr lang="en-US" dirty="0"/>
          </a:p>
        </p:txBody>
      </p:sp>
    </p:spTree>
    <p:extLst>
      <p:ext uri="{BB962C8B-B14F-4D97-AF65-F5344CB8AC3E}">
        <p14:creationId xmlns:p14="http://schemas.microsoft.com/office/powerpoint/2010/main" val="5959073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pPr>
            <a:r>
              <a:rPr lang="en-US" sz="1800" b="1" dirty="0">
                <a:solidFill>
                  <a:srgbClr val="000000"/>
                </a:solidFill>
                <a:latin typeface="Arial" panose="020B0604020202020204" pitchFamily="34" charset="0"/>
                <a:cs typeface="Arial" panose="020B0604020202020204" pitchFamily="34" charset="0"/>
              </a:rPr>
              <a:t>Core Message:  </a:t>
            </a:r>
            <a:r>
              <a:rPr lang="en-US" sz="1800" b="0" dirty="0">
                <a:solidFill>
                  <a:srgbClr val="000000"/>
                </a:solidFill>
                <a:latin typeface="Arial" panose="020B0604020202020204" pitchFamily="34" charset="0"/>
                <a:cs typeface="Arial" panose="020B0604020202020204" pitchFamily="34" charset="0"/>
              </a:rPr>
              <a:t>We can implement strategies to enhance positive communication.</a:t>
            </a:r>
          </a:p>
          <a:p>
            <a:pPr>
              <a:buFontTx/>
              <a:buNone/>
            </a:pPr>
            <a:endParaRPr lang="en-US" sz="1800" b="0" dirty="0">
              <a:solidFill>
                <a:srgbClr val="000000"/>
              </a:solidFill>
              <a:latin typeface="Arial" panose="020B0604020202020204" pitchFamily="34" charset="0"/>
              <a:cs typeface="Arial" panose="020B0604020202020204" pitchFamily="34" charset="0"/>
            </a:endParaRPr>
          </a:p>
          <a:p>
            <a:r>
              <a:rPr lang="en-US" sz="1800" b="1" dirty="0">
                <a:solidFill>
                  <a:srgbClr val="464646"/>
                </a:solidFill>
                <a:latin typeface="Lato" panose="020F0502020204030203" pitchFamily="34" charset="0"/>
              </a:rPr>
              <a:t>Say:</a:t>
            </a:r>
            <a:r>
              <a:rPr lang="en-US" sz="1800" b="0" dirty="0">
                <a:solidFill>
                  <a:srgbClr val="464646"/>
                </a:solidFill>
                <a:latin typeface="Lato" panose="020F0502020204030203" pitchFamily="34" charset="0"/>
              </a:rPr>
              <a:t> In healthcare, we engage with patients daily regarding their health.  There are effective strategies we can employ to enhance positive communication.  The first step is to prepare yourself to listen.  This may involve taking a moment to breathe and focus.  Remind yourself to be fully present with the patient in front of you and to let go of any distracting thoughts.  </a:t>
            </a:r>
          </a:p>
          <a:p>
            <a:pPr>
              <a:buFont typeface="Symbol" panose="05050102010706020507" pitchFamily="18" charset="2"/>
              <a:buChar char="·"/>
            </a:pPr>
            <a:endParaRPr lang="en-US" sz="1800" b="0" dirty="0">
              <a:solidFill>
                <a:srgbClr val="464646"/>
              </a:solidFill>
              <a:latin typeface="Lato" panose="020F0502020204030203" pitchFamily="34" charset="0"/>
            </a:endParaRPr>
          </a:p>
          <a:p>
            <a:r>
              <a:rPr lang="en-US" sz="1800" b="0" dirty="0">
                <a:solidFill>
                  <a:srgbClr val="464646"/>
                </a:solidFill>
                <a:latin typeface="Lato" panose="020F0502020204030203" pitchFamily="34" charset="0"/>
              </a:rPr>
              <a:t>Another effective way to foster positive communication is by observing your patient's body language.  Do they seem tense, upset, angry, or fearful?  This can provide crucial insights into their experience of the situation.  It may also indicate that we need to adjust our approach to offer more encouragement, reassurance, or support.  Healthcare appointments can be stressful for patients, and if they are in distress, they may struggle to comprehend what you are saying, potentially leading to poorer health outcomes.</a:t>
            </a:r>
          </a:p>
          <a:p>
            <a:pPr>
              <a:buFont typeface="Symbol" panose="05050102010706020507" pitchFamily="18" charset="2"/>
              <a:buChar char="·"/>
            </a:pPr>
            <a:endParaRPr lang="en-US" sz="1800" b="0" dirty="0">
              <a:solidFill>
                <a:srgbClr val="464646"/>
              </a:solidFill>
              <a:latin typeface="Lato" panose="020F0502020204030203" pitchFamily="34" charset="0"/>
            </a:endParaRPr>
          </a:p>
          <a:p>
            <a:r>
              <a:rPr lang="en-US" sz="1800" b="0" dirty="0">
                <a:solidFill>
                  <a:srgbClr val="464646"/>
                </a:solidFill>
                <a:latin typeface="Lato" panose="020F0502020204030203" pitchFamily="34" charset="0"/>
              </a:rPr>
              <a:t>Asking open-ended questions can be highly beneficial for healthcare providers as it demonstrates interest in your patient and may yield valuable information about their health behaviors.  It also helps build strong relationships, encouraging patients to return for follow-up care.</a:t>
            </a:r>
          </a:p>
          <a:p>
            <a:pPr>
              <a:buFont typeface="Symbol" panose="05050102010706020507" pitchFamily="18" charset="2"/>
              <a:buChar char="·"/>
            </a:pPr>
            <a:endParaRPr lang="en-US" sz="1800" b="0" dirty="0">
              <a:solidFill>
                <a:srgbClr val="464646"/>
              </a:solidFill>
              <a:latin typeface="Lato" panose="020F0502020204030203" pitchFamily="34" charset="0"/>
            </a:endParaRPr>
          </a:p>
          <a:p>
            <a:r>
              <a:rPr lang="en-US" sz="1800" b="0" dirty="0">
                <a:solidFill>
                  <a:srgbClr val="464646"/>
                </a:solidFill>
                <a:latin typeface="Lato" panose="020F0502020204030203" pitchFamily="34" charset="0"/>
              </a:rPr>
              <a:t>Healthcare is often filled with jargon, acronyms, and complex terminology.  We can promote positive communication with patients by striving to convey our health messages simply and clearly.  We can even ask the patient to repeat what we have just said in their own words to ensure they understand our message.</a:t>
            </a:r>
          </a:p>
          <a:p>
            <a:pPr>
              <a:buFont typeface="Symbol" panose="05050102010706020507" pitchFamily="18" charset="2"/>
              <a:buChar char="·"/>
            </a:pPr>
            <a:endParaRPr lang="en-US" sz="1800" b="0" dirty="0">
              <a:solidFill>
                <a:srgbClr val="464646"/>
              </a:solidFill>
              <a:latin typeface="Lato" panose="020F0502020204030203" pitchFamily="34" charset="0"/>
            </a:endParaRPr>
          </a:p>
          <a:p>
            <a:r>
              <a:rPr lang="en-US" sz="1800" b="0" dirty="0">
                <a:solidFill>
                  <a:srgbClr val="464646"/>
                </a:solidFill>
                <a:latin typeface="Lato" panose="020F0502020204030203" pitchFamily="34" charset="0"/>
              </a:rPr>
              <a:t>Lastly, minimizing distractions is crucial for effective communication.  This could involve closing a door or curtain, silencing our phones and asking patients to do the same, and putting away charts or laptops when possible.</a:t>
            </a:r>
          </a:p>
          <a:p>
            <a:pPr>
              <a:buFont typeface="Symbol" panose="05050102010706020507" pitchFamily="18" charset="2"/>
              <a:buChar char="·"/>
            </a:pPr>
            <a:endParaRPr lang="en-US" sz="1800" b="0" dirty="0">
              <a:solidFill>
                <a:srgbClr val="464646"/>
              </a:solidFill>
              <a:latin typeface="Lato" panose="020F0502020204030203" pitchFamily="34" charset="0"/>
            </a:endParaRPr>
          </a:p>
          <a:p>
            <a:r>
              <a:rPr lang="en-US" sz="1800" b="1" dirty="0">
                <a:solidFill>
                  <a:srgbClr val="464646"/>
                </a:solidFill>
                <a:latin typeface="Lato" panose="020F0502020204030203" pitchFamily="34" charset="0"/>
              </a:rPr>
              <a:t>Do: </a:t>
            </a:r>
            <a:r>
              <a:rPr lang="en-US" sz="1800" b="0" dirty="0">
                <a:solidFill>
                  <a:srgbClr val="464646"/>
                </a:solidFill>
                <a:latin typeface="Lato" panose="020F0502020204030203" pitchFamily="34" charset="0"/>
              </a:rPr>
              <a:t>Ask the learners:</a:t>
            </a:r>
          </a:p>
          <a:p>
            <a:pPr>
              <a:buFont typeface="Symbol" panose="05050102010706020507" pitchFamily="18" charset="2"/>
              <a:buChar char="·"/>
            </a:pPr>
            <a:r>
              <a:rPr lang="en-US" sz="1800" b="0" dirty="0">
                <a:solidFill>
                  <a:srgbClr val="464646"/>
                </a:solidFill>
                <a:latin typeface="Lato" panose="020F0502020204030203" pitchFamily="34" charset="0"/>
              </a:rPr>
              <a:t>Which of these strategies do you implement to facilitate positive communication?</a:t>
            </a:r>
          </a:p>
          <a:p>
            <a:pPr>
              <a:buFont typeface="Symbol" panose="05050102010706020507" pitchFamily="18" charset="2"/>
              <a:buChar char="·"/>
            </a:pPr>
            <a:r>
              <a:rPr lang="en-US" sz="1800" b="0" dirty="0">
                <a:solidFill>
                  <a:srgbClr val="464646"/>
                </a:solidFill>
                <a:latin typeface="Lato" panose="020F0502020204030203" pitchFamily="34" charset="0"/>
              </a:rPr>
              <a:t>Which of these strategies do you find most challenging to apply?</a:t>
            </a:r>
            <a:endParaRPr lang="en-US" sz="1800" b="0" dirty="0">
              <a:solidFill>
                <a:prstClr val="black"/>
              </a:solidFill>
              <a:latin typeface="Microsoft Sans Serif"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t>8</a:t>
            </a:fld>
            <a:endParaRPr lang="en-US" dirty="0"/>
          </a:p>
        </p:txBody>
      </p:sp>
    </p:spTree>
    <p:extLst>
      <p:ext uri="{BB962C8B-B14F-4D97-AF65-F5344CB8AC3E}">
        <p14:creationId xmlns:p14="http://schemas.microsoft.com/office/powerpoint/2010/main" val="7152561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solidFill>
                  <a:srgbClr val="000000"/>
                </a:solidFill>
                <a:latin typeface="Arial" panose="020B0604020202020204" pitchFamily="34" charset="0"/>
                <a:cs typeface="Arial" panose="020B0604020202020204" pitchFamily="34" charset="0"/>
              </a:rPr>
              <a:t>Core Message: </a:t>
            </a:r>
            <a:r>
              <a:rPr lang="en-US" sz="1800" b="0" dirty="0">
                <a:solidFill>
                  <a:srgbClr val="000000"/>
                </a:solidFill>
                <a:latin typeface="Arial" panose="020B0604020202020204" pitchFamily="34" charset="0"/>
                <a:cs typeface="Arial" panose="020B0604020202020204" pitchFamily="34" charset="0"/>
              </a:rPr>
              <a:t>Small actions can significantly enhance positive communication.</a:t>
            </a:r>
          </a:p>
          <a:p>
            <a:endParaRPr lang="en-US" sz="1800" b="0" dirty="0">
              <a:solidFill>
                <a:srgbClr val="000000"/>
              </a:solidFill>
              <a:latin typeface="Arial" panose="020B0604020202020204" pitchFamily="34" charset="0"/>
              <a:cs typeface="Arial" panose="020B0604020202020204" pitchFamily="34" charset="0"/>
            </a:endParaRPr>
          </a:p>
          <a:p>
            <a:r>
              <a:rPr lang="en-US" sz="1800" b="1" dirty="0">
                <a:solidFill>
                  <a:srgbClr val="464646"/>
                </a:solidFill>
                <a:latin typeface="Lato" panose="020F0502020204030203" pitchFamily="34" charset="0"/>
              </a:rPr>
              <a:t>Say: </a:t>
            </a:r>
            <a:r>
              <a:rPr lang="en-US" sz="1800" b="0" dirty="0">
                <a:solidFill>
                  <a:srgbClr val="464646"/>
                </a:solidFill>
                <a:latin typeface="Lato" panose="020F0502020204030203" pitchFamily="34" charset="0"/>
              </a:rPr>
              <a:t>We have discussed several general strategies that promote positive communication. Now, let’s explore how these strategies can be applied in practice. A good starting point is to greet patients as they enter the room by making eye contact and acknowledging their presence. Depending on the situation, you may also choose to shake their hand. It is essential to be aware of cultural and personal preferences regarding handshakes and physical touch. Additionally, putting away unnecessary files or closing a laptop when it is not in use signals to the patient that you are prepared to listen. We will delve deeper into this in later modules, but remember that non-verbal communication plays a crucial role in creating a welcoming environment; for instance, avoid crossing your arms and lean slightly forward to demonstrate engagement with the patient.</a:t>
            </a:r>
          </a:p>
          <a:p>
            <a:endParaRPr lang="en-US" sz="1800" b="0" dirty="0">
              <a:solidFill>
                <a:srgbClr val="464646"/>
              </a:solidFill>
              <a:latin typeface="Lato" panose="020F0502020204030203" pitchFamily="34" charset="0"/>
            </a:endParaRPr>
          </a:p>
          <a:p>
            <a:r>
              <a:rPr lang="en-US" sz="1800" b="0" dirty="0">
                <a:solidFill>
                  <a:srgbClr val="464646"/>
                </a:solidFill>
                <a:latin typeface="Lato" panose="020F0502020204030203" pitchFamily="34" charset="0"/>
              </a:rPr>
              <a:t>When delivering difficult news or discussing a procedure, it can be beneficial to verbally acknowledge the situation. For example, you might say, "I know this is difficult news to hear," or "I understand this procedure may be uncomfortable, and I will do my best to complete it quickly." In these moments, offering support, encouragement, and reassurance can be very helpful. You might inform the patient that you will be with them during the next phase of their healthcare or remind them that it is normal to feel distress in such situations and that recovery is possible with time.</a:t>
            </a:r>
          </a:p>
          <a:p>
            <a:endParaRPr lang="en-US" sz="1800" b="0" dirty="0">
              <a:solidFill>
                <a:srgbClr val="464646"/>
              </a:solidFill>
              <a:latin typeface="Lato" panose="020F0502020204030203" pitchFamily="34" charset="0"/>
            </a:endParaRPr>
          </a:p>
          <a:p>
            <a:r>
              <a:rPr lang="en-US" sz="1800" b="0" dirty="0">
                <a:solidFill>
                  <a:srgbClr val="464646"/>
                </a:solidFill>
                <a:latin typeface="Lato" panose="020F0502020204030203" pitchFamily="34" charset="0"/>
              </a:rPr>
              <a:t>Finally, we should encourage patients to ask questions, allowing them to feel a sense of control over the situation and ensuring they fully understand what is happening.</a:t>
            </a:r>
          </a:p>
          <a:p>
            <a:endParaRPr lang="en-US" sz="1800" b="0" dirty="0">
              <a:solidFill>
                <a:srgbClr val="464646"/>
              </a:solidFill>
              <a:latin typeface="Lato" panose="020F0502020204030203" pitchFamily="34" charset="0"/>
            </a:endParaRPr>
          </a:p>
          <a:p>
            <a:r>
              <a:rPr lang="en-US" sz="1800" b="1" dirty="0">
                <a:solidFill>
                  <a:srgbClr val="464646"/>
                </a:solidFill>
                <a:latin typeface="Lato" panose="020F0502020204030203" pitchFamily="34" charset="0"/>
              </a:rPr>
              <a:t>Do: </a:t>
            </a:r>
            <a:r>
              <a:rPr lang="en-US" sz="1800" b="0" dirty="0">
                <a:solidFill>
                  <a:srgbClr val="464646"/>
                </a:solidFill>
                <a:latin typeface="Lato" panose="020F0502020204030203" pitchFamily="34" charset="0"/>
              </a:rPr>
              <a:t>Which of these examples are you most comfortable with? Which ones make you feel uncomfortable?</a:t>
            </a:r>
            <a:endParaRPr lang="en-US" sz="1800" b="0" dirty="0">
              <a:solidFill>
                <a:prstClr val="black"/>
              </a:solidFill>
              <a:latin typeface="Microsoft Sans Serif"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t>9</a:t>
            </a:fld>
            <a:endParaRPr lang="en-US" dirty="0"/>
          </a:p>
        </p:txBody>
      </p:sp>
    </p:spTree>
    <p:extLst>
      <p:ext uri="{BB962C8B-B14F-4D97-AF65-F5344CB8AC3E}">
        <p14:creationId xmlns:p14="http://schemas.microsoft.com/office/powerpoint/2010/main" val="569435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60CDD-33A4-4D69-F8F6-18021EC2BC0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FD51AD-BDDA-96EB-D97C-106845BB201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1F1760F-CDE5-92F8-DB64-307707CC2238}"/>
              </a:ext>
            </a:extLst>
          </p:cNvPr>
          <p:cNvSpPr>
            <a:spLocks noGrp="1"/>
          </p:cNvSpPr>
          <p:nvPr>
            <p:ph type="dt" sz="half" idx="10"/>
          </p:nvPr>
        </p:nvSpPr>
        <p:spPr/>
        <p:txBody>
          <a:bodyPr/>
          <a:lstStyle/>
          <a:p>
            <a:fld id="{8CC62032-ECCE-48BD-ADFC-317886F45BA7}" type="datetimeFigureOut">
              <a:rPr lang="en-US" smtClean="0"/>
              <a:t>7/22/2025</a:t>
            </a:fld>
            <a:endParaRPr lang="en-US" dirty="0"/>
          </a:p>
        </p:txBody>
      </p:sp>
      <p:sp>
        <p:nvSpPr>
          <p:cNvPr id="5" name="Footer Placeholder 4">
            <a:extLst>
              <a:ext uri="{FF2B5EF4-FFF2-40B4-BE49-F238E27FC236}">
                <a16:creationId xmlns:a16="http://schemas.microsoft.com/office/drawing/2014/main" id="{C815ED7E-FB60-C23B-DEBB-0A2592B8538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04821E5-F155-6789-D42D-15D7C68847EB}"/>
              </a:ext>
            </a:extLst>
          </p:cNvPr>
          <p:cNvSpPr>
            <a:spLocks noGrp="1"/>
          </p:cNvSpPr>
          <p:nvPr>
            <p:ph type="sldNum" sz="quarter" idx="12"/>
          </p:nvPr>
        </p:nvSpPr>
        <p:spPr/>
        <p:txBody>
          <a:bodyPr/>
          <a:lstStyle/>
          <a:p>
            <a:fld id="{88A27FBC-BB8A-4B3E-A288-22EEBAB817E8}" type="slidenum">
              <a:rPr lang="en-US" smtClean="0"/>
              <a:t>‹#›</a:t>
            </a:fld>
            <a:endParaRPr lang="en-US" dirty="0"/>
          </a:p>
        </p:txBody>
      </p:sp>
    </p:spTree>
    <p:extLst>
      <p:ext uri="{BB962C8B-B14F-4D97-AF65-F5344CB8AC3E}">
        <p14:creationId xmlns:p14="http://schemas.microsoft.com/office/powerpoint/2010/main" val="20482905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7C016-C828-C90D-F7EF-77A6745A70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3168016-839D-0282-DF0A-7F321A419B2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E790F6-7795-10B0-565C-93EA2ABE6491}"/>
              </a:ext>
            </a:extLst>
          </p:cNvPr>
          <p:cNvSpPr>
            <a:spLocks noGrp="1"/>
          </p:cNvSpPr>
          <p:nvPr>
            <p:ph type="dt" sz="half" idx="10"/>
          </p:nvPr>
        </p:nvSpPr>
        <p:spPr/>
        <p:txBody>
          <a:bodyPr/>
          <a:lstStyle/>
          <a:p>
            <a:fld id="{8CC62032-ECCE-48BD-ADFC-317886F45BA7}" type="datetimeFigureOut">
              <a:rPr lang="en-US" smtClean="0"/>
              <a:t>7/22/2025</a:t>
            </a:fld>
            <a:endParaRPr lang="en-US" dirty="0"/>
          </a:p>
        </p:txBody>
      </p:sp>
      <p:sp>
        <p:nvSpPr>
          <p:cNvPr id="5" name="Footer Placeholder 4">
            <a:extLst>
              <a:ext uri="{FF2B5EF4-FFF2-40B4-BE49-F238E27FC236}">
                <a16:creationId xmlns:a16="http://schemas.microsoft.com/office/drawing/2014/main" id="{1DEFA028-C125-0495-38F7-8B329E21D90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F4A3787-3B58-DD67-0E10-2F7510382214}"/>
              </a:ext>
            </a:extLst>
          </p:cNvPr>
          <p:cNvSpPr>
            <a:spLocks noGrp="1"/>
          </p:cNvSpPr>
          <p:nvPr>
            <p:ph type="sldNum" sz="quarter" idx="12"/>
          </p:nvPr>
        </p:nvSpPr>
        <p:spPr/>
        <p:txBody>
          <a:bodyPr/>
          <a:lstStyle/>
          <a:p>
            <a:fld id="{88A27FBC-BB8A-4B3E-A288-22EEBAB817E8}" type="slidenum">
              <a:rPr lang="en-US" smtClean="0"/>
              <a:t>‹#›</a:t>
            </a:fld>
            <a:endParaRPr lang="en-US" dirty="0"/>
          </a:p>
        </p:txBody>
      </p:sp>
    </p:spTree>
    <p:extLst>
      <p:ext uri="{BB962C8B-B14F-4D97-AF65-F5344CB8AC3E}">
        <p14:creationId xmlns:p14="http://schemas.microsoft.com/office/powerpoint/2010/main" val="10359575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FEF303-823E-B393-616B-F655CE614C4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F513804-6C6C-000A-FD5C-16E067D3893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C877EE-A574-7887-F643-0DC073F454E5}"/>
              </a:ext>
            </a:extLst>
          </p:cNvPr>
          <p:cNvSpPr>
            <a:spLocks noGrp="1"/>
          </p:cNvSpPr>
          <p:nvPr>
            <p:ph type="dt" sz="half" idx="10"/>
          </p:nvPr>
        </p:nvSpPr>
        <p:spPr/>
        <p:txBody>
          <a:bodyPr/>
          <a:lstStyle/>
          <a:p>
            <a:fld id="{8CC62032-ECCE-48BD-ADFC-317886F45BA7}" type="datetimeFigureOut">
              <a:rPr lang="en-US" smtClean="0"/>
              <a:t>7/22/2025</a:t>
            </a:fld>
            <a:endParaRPr lang="en-US" dirty="0"/>
          </a:p>
        </p:txBody>
      </p:sp>
      <p:sp>
        <p:nvSpPr>
          <p:cNvPr id="5" name="Footer Placeholder 4">
            <a:extLst>
              <a:ext uri="{FF2B5EF4-FFF2-40B4-BE49-F238E27FC236}">
                <a16:creationId xmlns:a16="http://schemas.microsoft.com/office/drawing/2014/main" id="{2C220D0F-734D-A577-C06E-60ABAF61166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0E1CDB0-5B46-8B3C-D2EB-1F52DAC44B4E}"/>
              </a:ext>
            </a:extLst>
          </p:cNvPr>
          <p:cNvSpPr>
            <a:spLocks noGrp="1"/>
          </p:cNvSpPr>
          <p:nvPr>
            <p:ph type="sldNum" sz="quarter" idx="12"/>
          </p:nvPr>
        </p:nvSpPr>
        <p:spPr/>
        <p:txBody>
          <a:bodyPr/>
          <a:lstStyle/>
          <a:p>
            <a:fld id="{88A27FBC-BB8A-4B3E-A288-22EEBAB817E8}" type="slidenum">
              <a:rPr lang="en-US" smtClean="0"/>
              <a:t>‹#›</a:t>
            </a:fld>
            <a:endParaRPr lang="en-US" dirty="0"/>
          </a:p>
        </p:txBody>
      </p:sp>
    </p:spTree>
    <p:extLst>
      <p:ext uri="{BB962C8B-B14F-4D97-AF65-F5344CB8AC3E}">
        <p14:creationId xmlns:p14="http://schemas.microsoft.com/office/powerpoint/2010/main" val="5484663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11838-E25F-47BB-D3EF-9B93603F35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7D9DBB6-5AB8-AEA3-1063-2A6795A3EC6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A031B8-4C47-BD5E-C18A-4164B382F4C1}"/>
              </a:ext>
            </a:extLst>
          </p:cNvPr>
          <p:cNvSpPr>
            <a:spLocks noGrp="1"/>
          </p:cNvSpPr>
          <p:nvPr>
            <p:ph type="dt" sz="half" idx="10"/>
          </p:nvPr>
        </p:nvSpPr>
        <p:spPr/>
        <p:txBody>
          <a:bodyPr/>
          <a:lstStyle/>
          <a:p>
            <a:fld id="{8CC62032-ECCE-48BD-ADFC-317886F45BA7}" type="datetimeFigureOut">
              <a:rPr lang="en-US" smtClean="0"/>
              <a:t>7/22/2025</a:t>
            </a:fld>
            <a:endParaRPr lang="en-US" dirty="0"/>
          </a:p>
        </p:txBody>
      </p:sp>
      <p:sp>
        <p:nvSpPr>
          <p:cNvPr id="5" name="Footer Placeholder 4">
            <a:extLst>
              <a:ext uri="{FF2B5EF4-FFF2-40B4-BE49-F238E27FC236}">
                <a16:creationId xmlns:a16="http://schemas.microsoft.com/office/drawing/2014/main" id="{2100C3E5-7D1C-8784-BE5C-0CF9589573C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DAE636C-47EF-266B-B198-6048FFB1710C}"/>
              </a:ext>
            </a:extLst>
          </p:cNvPr>
          <p:cNvSpPr>
            <a:spLocks noGrp="1"/>
          </p:cNvSpPr>
          <p:nvPr>
            <p:ph type="sldNum" sz="quarter" idx="12"/>
          </p:nvPr>
        </p:nvSpPr>
        <p:spPr/>
        <p:txBody>
          <a:bodyPr/>
          <a:lstStyle/>
          <a:p>
            <a:fld id="{88A27FBC-BB8A-4B3E-A288-22EEBAB817E8}" type="slidenum">
              <a:rPr lang="en-US" smtClean="0"/>
              <a:t>‹#›</a:t>
            </a:fld>
            <a:endParaRPr lang="en-US" dirty="0"/>
          </a:p>
        </p:txBody>
      </p:sp>
    </p:spTree>
    <p:extLst>
      <p:ext uri="{BB962C8B-B14F-4D97-AF65-F5344CB8AC3E}">
        <p14:creationId xmlns:p14="http://schemas.microsoft.com/office/powerpoint/2010/main" val="23190644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829D8-6B21-F8A9-3772-3292ECC483A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C01158-D786-5D83-6831-D165D9755B5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B310793-C289-34BB-A3CB-3055343FC9DD}"/>
              </a:ext>
            </a:extLst>
          </p:cNvPr>
          <p:cNvSpPr>
            <a:spLocks noGrp="1"/>
          </p:cNvSpPr>
          <p:nvPr>
            <p:ph type="dt" sz="half" idx="10"/>
          </p:nvPr>
        </p:nvSpPr>
        <p:spPr/>
        <p:txBody>
          <a:bodyPr/>
          <a:lstStyle/>
          <a:p>
            <a:fld id="{8CC62032-ECCE-48BD-ADFC-317886F45BA7}" type="datetimeFigureOut">
              <a:rPr lang="en-US" smtClean="0"/>
              <a:t>7/22/2025</a:t>
            </a:fld>
            <a:endParaRPr lang="en-US" dirty="0"/>
          </a:p>
        </p:txBody>
      </p:sp>
      <p:sp>
        <p:nvSpPr>
          <p:cNvPr id="5" name="Footer Placeholder 4">
            <a:extLst>
              <a:ext uri="{FF2B5EF4-FFF2-40B4-BE49-F238E27FC236}">
                <a16:creationId xmlns:a16="http://schemas.microsoft.com/office/drawing/2014/main" id="{82DD98F7-A0B3-B354-2E86-C11DF6BCC82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AD19F68-2217-24E4-4BAD-A8EA3297D28D}"/>
              </a:ext>
            </a:extLst>
          </p:cNvPr>
          <p:cNvSpPr>
            <a:spLocks noGrp="1"/>
          </p:cNvSpPr>
          <p:nvPr>
            <p:ph type="sldNum" sz="quarter" idx="12"/>
          </p:nvPr>
        </p:nvSpPr>
        <p:spPr/>
        <p:txBody>
          <a:bodyPr/>
          <a:lstStyle/>
          <a:p>
            <a:fld id="{88A27FBC-BB8A-4B3E-A288-22EEBAB817E8}" type="slidenum">
              <a:rPr lang="en-US" smtClean="0"/>
              <a:t>‹#›</a:t>
            </a:fld>
            <a:endParaRPr lang="en-US" dirty="0"/>
          </a:p>
        </p:txBody>
      </p:sp>
    </p:spTree>
    <p:extLst>
      <p:ext uri="{BB962C8B-B14F-4D97-AF65-F5344CB8AC3E}">
        <p14:creationId xmlns:p14="http://schemas.microsoft.com/office/powerpoint/2010/main" val="4076912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CE423-F4F6-59DF-DB76-24E19A9894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F8A67C-DCB0-D722-D8E6-85722492ADE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E0925AC-EE39-16CE-CC8B-19D1DCB2662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BBE8DEE-FF64-AD13-C1F8-433DDA4E828F}"/>
              </a:ext>
            </a:extLst>
          </p:cNvPr>
          <p:cNvSpPr>
            <a:spLocks noGrp="1"/>
          </p:cNvSpPr>
          <p:nvPr>
            <p:ph type="dt" sz="half" idx="10"/>
          </p:nvPr>
        </p:nvSpPr>
        <p:spPr/>
        <p:txBody>
          <a:bodyPr/>
          <a:lstStyle/>
          <a:p>
            <a:fld id="{8CC62032-ECCE-48BD-ADFC-317886F45BA7}" type="datetimeFigureOut">
              <a:rPr lang="en-US" smtClean="0"/>
              <a:t>7/22/2025</a:t>
            </a:fld>
            <a:endParaRPr lang="en-US" dirty="0"/>
          </a:p>
        </p:txBody>
      </p:sp>
      <p:sp>
        <p:nvSpPr>
          <p:cNvPr id="6" name="Footer Placeholder 5">
            <a:extLst>
              <a:ext uri="{FF2B5EF4-FFF2-40B4-BE49-F238E27FC236}">
                <a16:creationId xmlns:a16="http://schemas.microsoft.com/office/drawing/2014/main" id="{5383CC82-906C-A720-44D4-A22BB3A71FE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5E952BB-F589-F41C-2F5D-D726BE87A8A1}"/>
              </a:ext>
            </a:extLst>
          </p:cNvPr>
          <p:cNvSpPr>
            <a:spLocks noGrp="1"/>
          </p:cNvSpPr>
          <p:nvPr>
            <p:ph type="sldNum" sz="quarter" idx="12"/>
          </p:nvPr>
        </p:nvSpPr>
        <p:spPr/>
        <p:txBody>
          <a:bodyPr/>
          <a:lstStyle/>
          <a:p>
            <a:fld id="{88A27FBC-BB8A-4B3E-A288-22EEBAB817E8}" type="slidenum">
              <a:rPr lang="en-US" smtClean="0"/>
              <a:t>‹#›</a:t>
            </a:fld>
            <a:endParaRPr lang="en-US" dirty="0"/>
          </a:p>
        </p:txBody>
      </p:sp>
    </p:spTree>
    <p:extLst>
      <p:ext uri="{BB962C8B-B14F-4D97-AF65-F5344CB8AC3E}">
        <p14:creationId xmlns:p14="http://schemas.microsoft.com/office/powerpoint/2010/main" val="27700714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2E676-8A09-C148-174E-7082931C3A6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B495C1D-E2D1-549B-01E5-8F2984F626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AAFB7ED-56A3-E8C8-087C-49DE72A7E65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E6266A4-7BD4-728B-C2FA-BB537DACB9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1651052-32F5-39E3-22AC-8D262326DF0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7EAD7AD-C630-BEDC-85A7-1B77E83C0B37}"/>
              </a:ext>
            </a:extLst>
          </p:cNvPr>
          <p:cNvSpPr>
            <a:spLocks noGrp="1"/>
          </p:cNvSpPr>
          <p:nvPr>
            <p:ph type="dt" sz="half" idx="10"/>
          </p:nvPr>
        </p:nvSpPr>
        <p:spPr/>
        <p:txBody>
          <a:bodyPr/>
          <a:lstStyle/>
          <a:p>
            <a:fld id="{8CC62032-ECCE-48BD-ADFC-317886F45BA7}" type="datetimeFigureOut">
              <a:rPr lang="en-US" smtClean="0"/>
              <a:t>7/22/2025</a:t>
            </a:fld>
            <a:endParaRPr lang="en-US" dirty="0"/>
          </a:p>
        </p:txBody>
      </p:sp>
      <p:sp>
        <p:nvSpPr>
          <p:cNvPr id="8" name="Footer Placeholder 7">
            <a:extLst>
              <a:ext uri="{FF2B5EF4-FFF2-40B4-BE49-F238E27FC236}">
                <a16:creationId xmlns:a16="http://schemas.microsoft.com/office/drawing/2014/main" id="{DFC19CA5-4A4C-B0E8-9B02-850622F38113}"/>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B113D7B-0318-6D86-854D-D01C67C72061}"/>
              </a:ext>
            </a:extLst>
          </p:cNvPr>
          <p:cNvSpPr>
            <a:spLocks noGrp="1"/>
          </p:cNvSpPr>
          <p:nvPr>
            <p:ph type="sldNum" sz="quarter" idx="12"/>
          </p:nvPr>
        </p:nvSpPr>
        <p:spPr/>
        <p:txBody>
          <a:bodyPr/>
          <a:lstStyle/>
          <a:p>
            <a:fld id="{88A27FBC-BB8A-4B3E-A288-22EEBAB817E8}" type="slidenum">
              <a:rPr lang="en-US" smtClean="0"/>
              <a:t>‹#›</a:t>
            </a:fld>
            <a:endParaRPr lang="en-US" dirty="0"/>
          </a:p>
        </p:txBody>
      </p:sp>
    </p:spTree>
    <p:extLst>
      <p:ext uri="{BB962C8B-B14F-4D97-AF65-F5344CB8AC3E}">
        <p14:creationId xmlns:p14="http://schemas.microsoft.com/office/powerpoint/2010/main" val="42873072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3A93D-D384-3EE4-9AE1-D90A76695C1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6738F3E-3708-406B-D9AA-9429C22A3004}"/>
              </a:ext>
            </a:extLst>
          </p:cNvPr>
          <p:cNvSpPr>
            <a:spLocks noGrp="1"/>
          </p:cNvSpPr>
          <p:nvPr>
            <p:ph type="dt" sz="half" idx="10"/>
          </p:nvPr>
        </p:nvSpPr>
        <p:spPr/>
        <p:txBody>
          <a:bodyPr/>
          <a:lstStyle/>
          <a:p>
            <a:fld id="{8CC62032-ECCE-48BD-ADFC-317886F45BA7}" type="datetimeFigureOut">
              <a:rPr lang="en-US" smtClean="0"/>
              <a:t>7/22/2025</a:t>
            </a:fld>
            <a:endParaRPr lang="en-US" dirty="0"/>
          </a:p>
        </p:txBody>
      </p:sp>
      <p:sp>
        <p:nvSpPr>
          <p:cNvPr id="4" name="Footer Placeholder 3">
            <a:extLst>
              <a:ext uri="{FF2B5EF4-FFF2-40B4-BE49-F238E27FC236}">
                <a16:creationId xmlns:a16="http://schemas.microsoft.com/office/drawing/2014/main" id="{033DB9FE-171C-028C-CF38-F4A3F532469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0274F53-23F8-C61A-C092-FFCF2CC6C68B}"/>
              </a:ext>
            </a:extLst>
          </p:cNvPr>
          <p:cNvSpPr>
            <a:spLocks noGrp="1"/>
          </p:cNvSpPr>
          <p:nvPr>
            <p:ph type="sldNum" sz="quarter" idx="12"/>
          </p:nvPr>
        </p:nvSpPr>
        <p:spPr/>
        <p:txBody>
          <a:bodyPr/>
          <a:lstStyle/>
          <a:p>
            <a:fld id="{88A27FBC-BB8A-4B3E-A288-22EEBAB817E8}" type="slidenum">
              <a:rPr lang="en-US" smtClean="0"/>
              <a:t>‹#›</a:t>
            </a:fld>
            <a:endParaRPr lang="en-US" dirty="0"/>
          </a:p>
        </p:txBody>
      </p:sp>
    </p:spTree>
    <p:extLst>
      <p:ext uri="{BB962C8B-B14F-4D97-AF65-F5344CB8AC3E}">
        <p14:creationId xmlns:p14="http://schemas.microsoft.com/office/powerpoint/2010/main" val="30769583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5876217-5352-9A03-9A63-05C5E2FBA0DE}"/>
              </a:ext>
            </a:extLst>
          </p:cNvPr>
          <p:cNvSpPr>
            <a:spLocks noGrp="1"/>
          </p:cNvSpPr>
          <p:nvPr>
            <p:ph type="dt" sz="half" idx="10"/>
          </p:nvPr>
        </p:nvSpPr>
        <p:spPr/>
        <p:txBody>
          <a:bodyPr/>
          <a:lstStyle/>
          <a:p>
            <a:fld id="{8CC62032-ECCE-48BD-ADFC-317886F45BA7}" type="datetimeFigureOut">
              <a:rPr lang="en-US" smtClean="0"/>
              <a:t>7/22/2025</a:t>
            </a:fld>
            <a:endParaRPr lang="en-US" dirty="0"/>
          </a:p>
        </p:txBody>
      </p:sp>
      <p:sp>
        <p:nvSpPr>
          <p:cNvPr id="3" name="Footer Placeholder 2">
            <a:extLst>
              <a:ext uri="{FF2B5EF4-FFF2-40B4-BE49-F238E27FC236}">
                <a16:creationId xmlns:a16="http://schemas.microsoft.com/office/drawing/2014/main" id="{ADA5DDE5-2758-F17E-D63D-970C25C2F028}"/>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975227E6-8944-0B46-B712-B77D73266674}"/>
              </a:ext>
            </a:extLst>
          </p:cNvPr>
          <p:cNvSpPr>
            <a:spLocks noGrp="1"/>
          </p:cNvSpPr>
          <p:nvPr>
            <p:ph type="sldNum" sz="quarter" idx="12"/>
          </p:nvPr>
        </p:nvSpPr>
        <p:spPr/>
        <p:txBody>
          <a:bodyPr/>
          <a:lstStyle/>
          <a:p>
            <a:fld id="{88A27FBC-BB8A-4B3E-A288-22EEBAB817E8}" type="slidenum">
              <a:rPr lang="en-US" smtClean="0"/>
              <a:t>‹#›</a:t>
            </a:fld>
            <a:endParaRPr lang="en-US" dirty="0"/>
          </a:p>
        </p:txBody>
      </p:sp>
    </p:spTree>
    <p:extLst>
      <p:ext uri="{BB962C8B-B14F-4D97-AF65-F5344CB8AC3E}">
        <p14:creationId xmlns:p14="http://schemas.microsoft.com/office/powerpoint/2010/main" val="8036611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B7F71-F405-3394-3F8C-BBB06957B3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DE6F81-A957-1A95-C666-2000200620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35F0E8-26FA-9110-3E82-23CB1E015F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4C53CB-76BB-B2D2-5F6C-6DC3F020B586}"/>
              </a:ext>
            </a:extLst>
          </p:cNvPr>
          <p:cNvSpPr>
            <a:spLocks noGrp="1"/>
          </p:cNvSpPr>
          <p:nvPr>
            <p:ph type="dt" sz="half" idx="10"/>
          </p:nvPr>
        </p:nvSpPr>
        <p:spPr/>
        <p:txBody>
          <a:bodyPr/>
          <a:lstStyle/>
          <a:p>
            <a:fld id="{8CC62032-ECCE-48BD-ADFC-317886F45BA7}" type="datetimeFigureOut">
              <a:rPr lang="en-US" smtClean="0"/>
              <a:t>7/22/2025</a:t>
            </a:fld>
            <a:endParaRPr lang="en-US" dirty="0"/>
          </a:p>
        </p:txBody>
      </p:sp>
      <p:sp>
        <p:nvSpPr>
          <p:cNvPr id="6" name="Footer Placeholder 5">
            <a:extLst>
              <a:ext uri="{FF2B5EF4-FFF2-40B4-BE49-F238E27FC236}">
                <a16:creationId xmlns:a16="http://schemas.microsoft.com/office/drawing/2014/main" id="{F9FD0614-CDBE-BC6B-7800-E90A4A5EA53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47A1B1F-4340-DD2E-6B9C-63E2DB672078}"/>
              </a:ext>
            </a:extLst>
          </p:cNvPr>
          <p:cNvSpPr>
            <a:spLocks noGrp="1"/>
          </p:cNvSpPr>
          <p:nvPr>
            <p:ph type="sldNum" sz="quarter" idx="12"/>
          </p:nvPr>
        </p:nvSpPr>
        <p:spPr/>
        <p:txBody>
          <a:bodyPr/>
          <a:lstStyle/>
          <a:p>
            <a:fld id="{88A27FBC-BB8A-4B3E-A288-22EEBAB817E8}" type="slidenum">
              <a:rPr lang="en-US" smtClean="0"/>
              <a:t>‹#›</a:t>
            </a:fld>
            <a:endParaRPr lang="en-US" dirty="0"/>
          </a:p>
        </p:txBody>
      </p:sp>
    </p:spTree>
    <p:extLst>
      <p:ext uri="{BB962C8B-B14F-4D97-AF65-F5344CB8AC3E}">
        <p14:creationId xmlns:p14="http://schemas.microsoft.com/office/powerpoint/2010/main" val="33483702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A30B9-1F44-1731-E20F-C7B1841688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B90008F-8FB2-428A-6C5C-27C7D0EF0F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D9D3F10E-ACB0-2D9E-4588-C7E820DFE1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012BEE-B54E-46CB-9F29-EFF3716C543E}"/>
              </a:ext>
            </a:extLst>
          </p:cNvPr>
          <p:cNvSpPr>
            <a:spLocks noGrp="1"/>
          </p:cNvSpPr>
          <p:nvPr>
            <p:ph type="dt" sz="half" idx="10"/>
          </p:nvPr>
        </p:nvSpPr>
        <p:spPr/>
        <p:txBody>
          <a:bodyPr/>
          <a:lstStyle/>
          <a:p>
            <a:fld id="{8CC62032-ECCE-48BD-ADFC-317886F45BA7}" type="datetimeFigureOut">
              <a:rPr lang="en-US" smtClean="0"/>
              <a:t>7/22/2025</a:t>
            </a:fld>
            <a:endParaRPr lang="en-US" dirty="0"/>
          </a:p>
        </p:txBody>
      </p:sp>
      <p:sp>
        <p:nvSpPr>
          <p:cNvPr id="6" name="Footer Placeholder 5">
            <a:extLst>
              <a:ext uri="{FF2B5EF4-FFF2-40B4-BE49-F238E27FC236}">
                <a16:creationId xmlns:a16="http://schemas.microsoft.com/office/drawing/2014/main" id="{9F26B94E-E32D-ED49-A4C0-0E535A04A61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4010614-740D-8FBC-75D2-DFD9C1098FD5}"/>
              </a:ext>
            </a:extLst>
          </p:cNvPr>
          <p:cNvSpPr>
            <a:spLocks noGrp="1"/>
          </p:cNvSpPr>
          <p:nvPr>
            <p:ph type="sldNum" sz="quarter" idx="12"/>
          </p:nvPr>
        </p:nvSpPr>
        <p:spPr/>
        <p:txBody>
          <a:bodyPr/>
          <a:lstStyle/>
          <a:p>
            <a:fld id="{88A27FBC-BB8A-4B3E-A288-22EEBAB817E8}" type="slidenum">
              <a:rPr lang="en-US" smtClean="0"/>
              <a:t>‹#›</a:t>
            </a:fld>
            <a:endParaRPr lang="en-US" dirty="0"/>
          </a:p>
        </p:txBody>
      </p:sp>
    </p:spTree>
    <p:extLst>
      <p:ext uri="{BB962C8B-B14F-4D97-AF65-F5344CB8AC3E}">
        <p14:creationId xmlns:p14="http://schemas.microsoft.com/office/powerpoint/2010/main" val="18489661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02886A-3B2A-5EF5-98AC-ACC505CAFC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C6AE651-E6F9-74B0-AD84-5A11435EEE2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FDAFC8-1864-2EE2-0CEB-8C84AAF5A1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CC62032-ECCE-48BD-ADFC-317886F45BA7}" type="datetimeFigureOut">
              <a:rPr lang="en-US" smtClean="0"/>
              <a:t>7/22/2025</a:t>
            </a:fld>
            <a:endParaRPr lang="en-US" dirty="0"/>
          </a:p>
        </p:txBody>
      </p:sp>
      <p:sp>
        <p:nvSpPr>
          <p:cNvPr id="5" name="Footer Placeholder 4">
            <a:extLst>
              <a:ext uri="{FF2B5EF4-FFF2-40B4-BE49-F238E27FC236}">
                <a16:creationId xmlns:a16="http://schemas.microsoft.com/office/drawing/2014/main" id="{1B752B5B-6D45-C3E7-7AD4-6AE27BDA93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3B6D8622-41AC-5EE4-F183-BC68E1EC4A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8A27FBC-BB8A-4B3E-A288-22EEBAB817E8}" type="slidenum">
              <a:rPr lang="en-US" smtClean="0"/>
              <a:t>‹#›</a:t>
            </a:fld>
            <a:endParaRPr lang="en-US" dirty="0"/>
          </a:p>
        </p:txBody>
      </p:sp>
    </p:spTree>
    <p:extLst>
      <p:ext uri="{BB962C8B-B14F-4D97-AF65-F5344CB8AC3E}">
        <p14:creationId xmlns:p14="http://schemas.microsoft.com/office/powerpoint/2010/main" val="19284245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2.jpeg"/><Relationship Id="rId5" Type="http://schemas.microsoft.com/office/2007/relationships/hdphoto" Target="../media/hdphoto1.wdp"/><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11.xml"/><Relationship Id="rId5" Type="http://schemas.microsoft.com/office/2007/relationships/hdphoto" Target="../media/hdphoto8.wdp"/><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2.xml"/><Relationship Id="rId5" Type="http://schemas.microsoft.com/office/2007/relationships/hdphoto" Target="../media/hdphoto9.wdp"/><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image" Target="../media/image16.jpeg"/><Relationship Id="rId5" Type="http://schemas.microsoft.com/office/2007/relationships/hdphoto" Target="../media/hdphoto10.wdp"/><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microsoft.com/office/2007/relationships/hdphoto" Target="../media/hdphoto12.wdp"/><Relationship Id="rId2" Type="http://schemas.openxmlformats.org/officeDocument/2006/relationships/slideLayout" Target="../slideLayouts/slideLayout7.xml"/><Relationship Id="rId1" Type="http://schemas.openxmlformats.org/officeDocument/2006/relationships/tags" Target="../tags/tag14.xml"/><Relationship Id="rId6" Type="http://schemas.openxmlformats.org/officeDocument/2006/relationships/image" Target="../media/image18.png"/><Relationship Id="rId5" Type="http://schemas.microsoft.com/office/2007/relationships/hdphoto" Target="../media/hdphoto11.wdp"/><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15.xml"/><Relationship Id="rId5" Type="http://schemas.microsoft.com/office/2007/relationships/hdphoto" Target="../media/hdphoto13.wdp"/><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16.xml"/><Relationship Id="rId5" Type="http://schemas.microsoft.com/office/2007/relationships/hdphoto" Target="../media/hdphoto14.wdp"/><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1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hyperlink" Target="https://www.youtube.com/watch?v=W2PbPGFEMIs&amp;list=PLv_AmQTbSB9cp5aQXf1TI_U_L3tNFWz4S&amp;index=6" TargetMode="Externa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9.xml"/><Relationship Id="rId1" Type="http://schemas.openxmlformats.org/officeDocument/2006/relationships/tags" Target="../tags/tag18.xml"/><Relationship Id="rId6" Type="http://schemas.microsoft.com/office/2007/relationships/hdphoto" Target="../media/hdphoto15.wdp"/><Relationship Id="rId5" Type="http://schemas.openxmlformats.org/officeDocument/2006/relationships/image" Target="../media/image2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20.xml"/><Relationship Id="rId4" Type="http://schemas.openxmlformats.org/officeDocument/2006/relationships/image" Target="../media/image6.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24.jp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2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5.jpe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6.xml"/><Relationship Id="rId5" Type="http://schemas.microsoft.com/office/2007/relationships/hdphoto" Target="../media/hdphoto2.wdp"/><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7.xml"/><Relationship Id="rId5" Type="http://schemas.microsoft.com/office/2007/relationships/hdphoto" Target="../media/hdphoto3.wdp"/><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8.xml"/><Relationship Id="rId5" Type="http://schemas.microsoft.com/office/2007/relationships/hdphoto" Target="../media/hdphoto4.wdp"/><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9.xml"/><Relationship Id="rId5" Type="http://schemas.microsoft.com/office/2007/relationships/hdphoto" Target="../media/hdphoto5.wdp"/><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microsoft.com/office/2007/relationships/hdphoto" Target="../media/hdphoto7.wdp"/><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12.png"/><Relationship Id="rId5" Type="http://schemas.microsoft.com/office/2007/relationships/hdphoto" Target="../media/hdphoto6.wdp"/><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A4AA747-1091-84DE-D44D-992CF7F3EB14}"/>
              </a:ext>
            </a:extLst>
          </p:cNvPr>
          <p:cNvSpPr/>
          <p:nvPr/>
        </p:nvSpPr>
        <p:spPr>
          <a:xfrm>
            <a:off x="0" y="4525777"/>
            <a:ext cx="12207200" cy="2332223"/>
          </a:xfrm>
          <a:prstGeom prst="rect">
            <a:avLst/>
          </a:prstGeom>
          <a:solidFill>
            <a:srgbClr val="CC49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61A8091-B5BD-492A-1682-82B750D620FE}"/>
              </a:ext>
            </a:extLst>
          </p:cNvPr>
          <p:cNvSpPr>
            <a:spLocks noGrp="1"/>
          </p:cNvSpPr>
          <p:nvPr>
            <p:ph type="ctrTitle"/>
          </p:nvPr>
        </p:nvSpPr>
        <p:spPr>
          <a:xfrm>
            <a:off x="1524000" y="4914855"/>
            <a:ext cx="9144000" cy="786703"/>
          </a:xfrm>
        </p:spPr>
        <p:txBody>
          <a:bodyPr>
            <a:normAutofit/>
          </a:bodyPr>
          <a:lstStyle/>
          <a:p>
            <a:r>
              <a:rPr lang="en-US" sz="3300" b="1" dirty="0">
                <a:solidFill>
                  <a:schemeClr val="bg1"/>
                </a:solidFill>
                <a:latin typeface="Arial" panose="020B0604020202020204" pitchFamily="34" charset="0"/>
                <a:cs typeface="Arial" panose="020B0604020202020204" pitchFamily="34" charset="0"/>
              </a:rPr>
              <a:t>FOUNDATIONAL COMMUNICATION SKILLS</a:t>
            </a:r>
          </a:p>
        </p:txBody>
      </p:sp>
      <p:sp>
        <p:nvSpPr>
          <p:cNvPr id="3" name="Subtitle 2">
            <a:extLst>
              <a:ext uri="{FF2B5EF4-FFF2-40B4-BE49-F238E27FC236}">
                <a16:creationId xmlns:a16="http://schemas.microsoft.com/office/drawing/2014/main" id="{3CE81A94-66B0-F23F-A734-A99DEB073EE0}"/>
              </a:ext>
            </a:extLst>
          </p:cNvPr>
          <p:cNvSpPr>
            <a:spLocks noGrp="1"/>
          </p:cNvSpPr>
          <p:nvPr>
            <p:ph type="subTitle" idx="1"/>
          </p:nvPr>
        </p:nvSpPr>
        <p:spPr>
          <a:xfrm>
            <a:off x="1524000" y="5701558"/>
            <a:ext cx="9144000" cy="571363"/>
          </a:xfrm>
        </p:spPr>
        <p:txBody>
          <a:bodyPr>
            <a:noAutofit/>
          </a:bodyPr>
          <a:lstStyle/>
          <a:p>
            <a:r>
              <a:rPr lang="en-US" sz="3100" dirty="0">
                <a:solidFill>
                  <a:schemeClr val="bg2"/>
                </a:solidFill>
                <a:latin typeface="Arial" panose="020B0604020202020204" pitchFamily="34" charset="0"/>
                <a:cs typeface="Arial" panose="020B0604020202020204" pitchFamily="34" charset="0"/>
              </a:rPr>
              <a:t>Physical Health Setting</a:t>
            </a:r>
          </a:p>
        </p:txBody>
      </p:sp>
      <p:pic>
        <p:nvPicPr>
          <p:cNvPr id="7" name="Picture 6" descr="A person sitting in a chair&#10;&#10;Description automatically generated">
            <a:extLst>
              <a:ext uri="{FF2B5EF4-FFF2-40B4-BE49-F238E27FC236}">
                <a16:creationId xmlns:a16="http://schemas.microsoft.com/office/drawing/2014/main" id="{CED9D295-0EEE-A34F-3166-2E91C906CE7B}"/>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p:blipFill>
        <p:spPr>
          <a:xfrm>
            <a:off x="20" y="10"/>
            <a:ext cx="12191980" cy="4525766"/>
          </a:xfrm>
          <a:prstGeom prst="rect">
            <a:avLst/>
          </a:prstGeom>
        </p:spPr>
      </p:pic>
      <p:grpSp>
        <p:nvGrpSpPr>
          <p:cNvPr id="12" name="Group 11">
            <a:extLst>
              <a:ext uri="{FF2B5EF4-FFF2-40B4-BE49-F238E27FC236}">
                <a16:creationId xmlns:a16="http://schemas.microsoft.com/office/drawing/2014/main" id="{FB7FB62D-DD5B-C587-F53F-679128D41B8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439" y="4525778"/>
            <a:ext cx="12207200" cy="123363"/>
            <a:chOff x="-5025" y="6737718"/>
            <a:chExt cx="12207200" cy="123363"/>
          </a:xfrm>
        </p:grpSpPr>
        <p:sp>
          <p:nvSpPr>
            <p:cNvPr id="13" name="Rectangle 12">
              <a:extLst>
                <a:ext uri="{FF2B5EF4-FFF2-40B4-BE49-F238E27FC236}">
                  <a16:creationId xmlns:a16="http://schemas.microsoft.com/office/drawing/2014/main" id="{D474BA53-241B-ACB6-E742-B074F40EB9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3797B091-2608-7480-FE24-507CC5333A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6" name="Picture 5" descr="A person holding a clipboard to a person sitting on a couch&#10;&#10;AI-generated content may be incorrect.">
            <a:extLst>
              <a:ext uri="{FF2B5EF4-FFF2-40B4-BE49-F238E27FC236}">
                <a16:creationId xmlns:a16="http://schemas.microsoft.com/office/drawing/2014/main" id="{0D5B3000-EEE7-875D-0B21-5F08F8ADD94E}"/>
              </a:ext>
            </a:extLst>
          </p:cNvPr>
          <p:cNvPicPr>
            <a:picLocks noChangeAspect="1"/>
          </p:cNvPicPr>
          <p:nvPr/>
        </p:nvPicPr>
        <p:blipFill>
          <a:blip r:embed="rId6"/>
          <a:srcRect l="-1" r="827" b="32507"/>
          <a:stretch/>
        </p:blipFill>
        <p:spPr>
          <a:xfrm>
            <a:off x="0" y="10"/>
            <a:ext cx="12191980" cy="4525766"/>
          </a:xfrm>
          <a:prstGeom prst="rect">
            <a:avLst/>
          </a:prstGeom>
        </p:spPr>
      </p:pic>
    </p:spTree>
    <p:custDataLst>
      <p:tags r:id="rId1"/>
    </p:custDataLst>
    <p:extLst>
      <p:ext uri="{BB962C8B-B14F-4D97-AF65-F5344CB8AC3E}">
        <p14:creationId xmlns:p14="http://schemas.microsoft.com/office/powerpoint/2010/main" val="4319556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265D6C-6595-4CE3-9E72-83180BEA4209}"/>
              </a:ext>
            </a:extLst>
          </p:cNvPr>
          <p:cNvSpPr/>
          <p:nvPr/>
        </p:nvSpPr>
        <p:spPr>
          <a:xfrm>
            <a:off x="6096000" y="0"/>
            <a:ext cx="6051025" cy="685800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4083601D-AD3C-4B65-B01A-CE9A5B7F59FC}"/>
              </a:ext>
            </a:extLst>
          </p:cNvPr>
          <p:cNvSpPr txBox="1"/>
          <p:nvPr/>
        </p:nvSpPr>
        <p:spPr>
          <a:xfrm>
            <a:off x="6372676" y="2242600"/>
            <a:ext cx="5232689" cy="1815882"/>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Listener</a:t>
            </a:r>
          </a:p>
          <a:p>
            <a:r>
              <a:rPr lang="en-US" sz="2800" dirty="0">
                <a:latin typeface="Arial" panose="020B0604020202020204" pitchFamily="34" charset="0"/>
                <a:cs typeface="Arial" panose="020B0604020202020204" pitchFamily="34" charset="0"/>
              </a:rPr>
              <a:t>Interlocutor (Speaker)</a:t>
            </a:r>
          </a:p>
          <a:p>
            <a:r>
              <a:rPr lang="en-US" sz="2800" dirty="0">
                <a:latin typeface="Arial" panose="020B0604020202020204" pitchFamily="34" charset="0"/>
                <a:cs typeface="Arial" panose="020B0604020202020204" pitchFamily="34" charset="0"/>
              </a:rPr>
              <a:t>Message</a:t>
            </a:r>
          </a:p>
          <a:p>
            <a:r>
              <a:rPr lang="en-US" sz="2800" dirty="0">
                <a:latin typeface="Arial" panose="020B0604020202020204" pitchFamily="34" charset="0"/>
                <a:cs typeface="Arial" panose="020B0604020202020204" pitchFamily="34" charset="0"/>
              </a:rPr>
              <a:t>Environment</a:t>
            </a:r>
          </a:p>
        </p:txBody>
      </p:sp>
      <p:sp>
        <p:nvSpPr>
          <p:cNvPr id="17" name="TextBox 16">
            <a:extLst>
              <a:ext uri="{FF2B5EF4-FFF2-40B4-BE49-F238E27FC236}">
                <a16:creationId xmlns:a16="http://schemas.microsoft.com/office/drawing/2014/main" id="{CBBCE524-25BA-1E3C-4D13-7E181E2796B3}"/>
              </a:ext>
            </a:extLst>
          </p:cNvPr>
          <p:cNvSpPr txBox="1"/>
          <p:nvPr/>
        </p:nvSpPr>
        <p:spPr>
          <a:xfrm>
            <a:off x="6372676" y="1131934"/>
            <a:ext cx="4364563" cy="646331"/>
          </a:xfrm>
          <a:prstGeom prst="rect">
            <a:avLst/>
          </a:prstGeom>
          <a:noFill/>
        </p:spPr>
        <p:txBody>
          <a:bodyPr wrap="square" rtlCol="0">
            <a:spAutoFit/>
          </a:bodyPr>
          <a:lstStyle/>
          <a:p>
            <a:r>
              <a:rPr lang="en-US" sz="3600" b="1" dirty="0">
                <a:solidFill>
                  <a:srgbClr val="CC4927"/>
                </a:solidFill>
                <a:latin typeface="Arial" panose="020B0604020202020204" pitchFamily="34" charset="0"/>
                <a:cs typeface="Arial" panose="020B0604020202020204" pitchFamily="34" charset="0"/>
              </a:rPr>
              <a:t>Barriers (Lime)</a:t>
            </a:r>
            <a:endParaRPr lang="en-US" sz="3600" b="1" dirty="0">
              <a:solidFill>
                <a:schemeClr val="bg1">
                  <a:lumMod val="65000"/>
                </a:schemeClr>
              </a:solidFill>
              <a:latin typeface="Arial" panose="020B0604020202020204" pitchFamily="34" charset="0"/>
              <a:cs typeface="Arial" panose="020B0604020202020204" pitchFamily="34" charset="0"/>
            </a:endParaRPr>
          </a:p>
        </p:txBody>
      </p:sp>
      <p:pic>
        <p:nvPicPr>
          <p:cNvPr id="11" name="Picture 10" descr="A person holding a megaphone">
            <a:extLst>
              <a:ext uri="{FF2B5EF4-FFF2-40B4-BE49-F238E27FC236}">
                <a16:creationId xmlns:a16="http://schemas.microsoft.com/office/drawing/2014/main" id="{8EDED47B-2780-54E1-9299-7A634365809A}"/>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p:blipFill>
        <p:spPr>
          <a:xfrm>
            <a:off x="0" y="0"/>
            <a:ext cx="5895474" cy="6858000"/>
          </a:xfrm>
          <a:prstGeom prst="rect">
            <a:avLst/>
          </a:prstGeom>
        </p:spPr>
      </p:pic>
    </p:spTree>
    <p:custDataLst>
      <p:tags r:id="rId1"/>
    </p:custDataLst>
    <p:extLst>
      <p:ext uri="{BB962C8B-B14F-4D97-AF65-F5344CB8AC3E}">
        <p14:creationId xmlns:p14="http://schemas.microsoft.com/office/powerpoint/2010/main" val="2622655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erson with his hand to his ear">
            <a:extLst>
              <a:ext uri="{FF2B5EF4-FFF2-40B4-BE49-F238E27FC236}">
                <a16:creationId xmlns:a16="http://schemas.microsoft.com/office/drawing/2014/main" id="{BFF703B4-9205-4E99-4209-C8F2CD2D0BBC}"/>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p:blipFill>
        <p:spPr>
          <a:xfrm>
            <a:off x="0" y="0"/>
            <a:ext cx="6096000" cy="6858001"/>
          </a:xfrm>
          <a:prstGeom prst="rect">
            <a:avLst/>
          </a:prstGeom>
        </p:spPr>
      </p:pic>
      <p:sp>
        <p:nvSpPr>
          <p:cNvPr id="4" name="Rectangle 3">
            <a:extLst>
              <a:ext uri="{FF2B5EF4-FFF2-40B4-BE49-F238E27FC236}">
                <a16:creationId xmlns:a16="http://schemas.microsoft.com/office/drawing/2014/main" id="{34265D6C-6595-4CE3-9E72-83180BEA4209}"/>
              </a:ext>
            </a:extLst>
          </p:cNvPr>
          <p:cNvSpPr/>
          <p:nvPr/>
        </p:nvSpPr>
        <p:spPr>
          <a:xfrm>
            <a:off x="6096000" y="0"/>
            <a:ext cx="6051025" cy="685800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4083601D-AD3C-4B65-B01A-CE9A5B7F59FC}"/>
              </a:ext>
            </a:extLst>
          </p:cNvPr>
          <p:cNvSpPr txBox="1"/>
          <p:nvPr/>
        </p:nvSpPr>
        <p:spPr>
          <a:xfrm>
            <a:off x="6372676" y="2575109"/>
            <a:ext cx="5232689" cy="2677656"/>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Reflect on someone in your life who exemplifies excellent listening skills.</a:t>
            </a:r>
          </a:p>
          <a:p>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What qualities do they possess that make you feel truly heard?</a:t>
            </a:r>
          </a:p>
        </p:txBody>
      </p:sp>
      <p:sp>
        <p:nvSpPr>
          <p:cNvPr id="17" name="TextBox 16">
            <a:extLst>
              <a:ext uri="{FF2B5EF4-FFF2-40B4-BE49-F238E27FC236}">
                <a16:creationId xmlns:a16="http://schemas.microsoft.com/office/drawing/2014/main" id="{CBBCE524-25BA-1E3C-4D13-7E181E2796B3}"/>
              </a:ext>
            </a:extLst>
          </p:cNvPr>
          <p:cNvSpPr txBox="1"/>
          <p:nvPr/>
        </p:nvSpPr>
        <p:spPr>
          <a:xfrm>
            <a:off x="6372676" y="979533"/>
            <a:ext cx="4364563" cy="1200329"/>
          </a:xfrm>
          <a:prstGeom prst="rect">
            <a:avLst/>
          </a:prstGeom>
          <a:noFill/>
        </p:spPr>
        <p:txBody>
          <a:bodyPr wrap="square" rtlCol="0">
            <a:spAutoFit/>
          </a:bodyPr>
          <a:lstStyle/>
          <a:p>
            <a:r>
              <a:rPr lang="en-US" sz="3600" b="1" dirty="0">
                <a:solidFill>
                  <a:srgbClr val="CC4927"/>
                </a:solidFill>
                <a:latin typeface="Arial" panose="020B0604020202020204" pitchFamily="34" charset="0"/>
                <a:cs typeface="Arial" panose="020B0604020202020204" pitchFamily="34" charset="0"/>
              </a:rPr>
              <a:t>Qualities </a:t>
            </a:r>
            <a:br>
              <a:rPr lang="en-US" sz="3600" b="1" dirty="0">
                <a:solidFill>
                  <a:srgbClr val="CC4927"/>
                </a:solidFill>
                <a:latin typeface="Arial" panose="020B0604020202020204" pitchFamily="34" charset="0"/>
                <a:cs typeface="Arial" panose="020B0604020202020204" pitchFamily="34" charset="0"/>
              </a:rPr>
            </a:br>
            <a:r>
              <a:rPr lang="en-US" sz="3600" b="1" dirty="0">
                <a:solidFill>
                  <a:srgbClr val="CC4927"/>
                </a:solidFill>
                <a:latin typeface="Arial" panose="020B0604020202020204" pitchFamily="34" charset="0"/>
                <a:cs typeface="Arial" panose="020B0604020202020204" pitchFamily="34" charset="0"/>
              </a:rPr>
              <a:t>of a Good Listener</a:t>
            </a:r>
            <a:endParaRPr lang="en-US" sz="3600" b="1" dirty="0">
              <a:solidFill>
                <a:schemeClr val="bg1">
                  <a:lumMod val="65000"/>
                </a:schemeClr>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781754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A1573C3-358D-4943-BD7B-541DDB567F6C}"/>
              </a:ext>
            </a:extLst>
          </p:cNvPr>
          <p:cNvSpPr txBox="1"/>
          <p:nvPr/>
        </p:nvSpPr>
        <p:spPr>
          <a:xfrm>
            <a:off x="5127547" y="553342"/>
            <a:ext cx="6445328" cy="1200329"/>
          </a:xfrm>
          <a:prstGeom prst="rect">
            <a:avLst/>
          </a:prstGeom>
          <a:noFill/>
        </p:spPr>
        <p:txBody>
          <a:bodyPr wrap="square" rtlCol="0">
            <a:spAutoFit/>
          </a:bodyPr>
          <a:lstStyle/>
          <a:p>
            <a:r>
              <a:rPr lang="en-US" sz="3600" b="1" dirty="0">
                <a:solidFill>
                  <a:srgbClr val="CC4927"/>
                </a:solidFill>
                <a:latin typeface="Arial" panose="020B0604020202020204" pitchFamily="34" charset="0"/>
                <a:cs typeface="Arial" panose="020B0604020202020204" pitchFamily="34" charset="0"/>
              </a:rPr>
              <a:t>Positive</a:t>
            </a:r>
            <a:r>
              <a:rPr lang="en-US" sz="3600" b="1" dirty="0">
                <a:solidFill>
                  <a:srgbClr val="F2BE00"/>
                </a:solidFill>
                <a:latin typeface="Arial" panose="020B0604020202020204" pitchFamily="34" charset="0"/>
                <a:cs typeface="Arial" panose="020B0604020202020204" pitchFamily="34" charset="0"/>
              </a:rPr>
              <a:t> </a:t>
            </a:r>
            <a:br>
              <a:rPr lang="en-US" sz="3600" b="1" dirty="0">
                <a:solidFill>
                  <a:srgbClr val="F2BE00"/>
                </a:solidFill>
                <a:latin typeface="Arial" panose="020B0604020202020204" pitchFamily="34" charset="0"/>
                <a:cs typeface="Arial" panose="020B0604020202020204" pitchFamily="34" charset="0"/>
              </a:rPr>
            </a:br>
            <a:r>
              <a:rPr lang="en-US" sz="3600" b="1" dirty="0">
                <a:solidFill>
                  <a:schemeClr val="bg1">
                    <a:lumMod val="65000"/>
                  </a:schemeClr>
                </a:solidFill>
                <a:latin typeface="Arial" panose="020B0604020202020204" pitchFamily="34" charset="0"/>
                <a:cs typeface="Arial" panose="020B0604020202020204" pitchFamily="34" charset="0"/>
              </a:rPr>
              <a:t>Communication Qualities</a:t>
            </a:r>
          </a:p>
        </p:txBody>
      </p:sp>
      <p:sp>
        <p:nvSpPr>
          <p:cNvPr id="7" name="TextBox 6">
            <a:extLst>
              <a:ext uri="{FF2B5EF4-FFF2-40B4-BE49-F238E27FC236}">
                <a16:creationId xmlns:a16="http://schemas.microsoft.com/office/drawing/2014/main" id="{4083601D-AD3C-4B65-B01A-CE9A5B7F59FC}"/>
              </a:ext>
            </a:extLst>
          </p:cNvPr>
          <p:cNvSpPr txBox="1"/>
          <p:nvPr/>
        </p:nvSpPr>
        <p:spPr>
          <a:xfrm>
            <a:off x="5127546" y="1895435"/>
            <a:ext cx="6480049" cy="353943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Listen actively</a:t>
            </a:r>
          </a:p>
          <a:p>
            <a:r>
              <a:rPr lang="en-US" sz="2800" dirty="0">
                <a:latin typeface="Arial" panose="020B0604020202020204" pitchFamily="34" charset="0"/>
                <a:cs typeface="Arial" panose="020B0604020202020204" pitchFamily="34" charset="0"/>
              </a:rPr>
              <a:t>Pay attention to non-verbal cues</a:t>
            </a:r>
          </a:p>
          <a:p>
            <a:r>
              <a:rPr lang="en-US" sz="2800" dirty="0">
                <a:latin typeface="Arial" panose="020B0604020202020204" pitchFamily="34" charset="0"/>
                <a:cs typeface="Arial" panose="020B0604020202020204" pitchFamily="34" charset="0"/>
              </a:rPr>
              <a:t>Foster relationships</a:t>
            </a:r>
          </a:p>
          <a:p>
            <a:r>
              <a:rPr lang="en-US" sz="2800" dirty="0">
                <a:latin typeface="Arial" panose="020B0604020202020204" pitchFamily="34" charset="0"/>
                <a:cs typeface="Arial" panose="020B0604020202020204" pitchFamily="34" charset="0"/>
              </a:rPr>
              <a:t>Recognize and address challenges as they arise</a:t>
            </a:r>
          </a:p>
          <a:p>
            <a:r>
              <a:rPr lang="en-US" sz="2800" dirty="0">
                <a:latin typeface="Arial" panose="020B0604020202020204" pitchFamily="34" charset="0"/>
                <a:cs typeface="Arial" panose="020B0604020202020204" pitchFamily="34" charset="0"/>
              </a:rPr>
              <a:t>Manage your stress effectively</a:t>
            </a:r>
          </a:p>
          <a:p>
            <a:r>
              <a:rPr lang="en-US" sz="2800" dirty="0">
                <a:latin typeface="Arial" panose="020B0604020202020204" pitchFamily="34" charset="0"/>
                <a:cs typeface="Arial" panose="020B0604020202020204" pitchFamily="34" charset="0"/>
              </a:rPr>
              <a:t>Cultivate cultural awareness</a:t>
            </a:r>
          </a:p>
          <a:p>
            <a:endParaRPr lang="en-US" sz="2800" dirty="0">
              <a:solidFill>
                <a:schemeClr val="tx2"/>
              </a:solidFill>
            </a:endParaRPr>
          </a:p>
        </p:txBody>
      </p:sp>
      <p:sp>
        <p:nvSpPr>
          <p:cNvPr id="13" name="Rectangle 12">
            <a:extLst>
              <a:ext uri="{FF2B5EF4-FFF2-40B4-BE49-F238E27FC236}">
                <a16:creationId xmlns:a16="http://schemas.microsoft.com/office/drawing/2014/main" id="{202460B0-D011-4F45-9018-967912819A6A}"/>
              </a:ext>
            </a:extLst>
          </p:cNvPr>
          <p:cNvSpPr/>
          <p:nvPr/>
        </p:nvSpPr>
        <p:spPr>
          <a:xfrm>
            <a:off x="3803264" y="447675"/>
            <a:ext cx="108438" cy="2981325"/>
          </a:xfrm>
          <a:prstGeom prst="rect">
            <a:avLst/>
          </a:prstGeom>
          <a:solidFill>
            <a:srgbClr val="CC4927"/>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doctor talking to a patient&#10;&#10;AI-generated content may be incorrect.">
            <a:extLst>
              <a:ext uri="{FF2B5EF4-FFF2-40B4-BE49-F238E27FC236}">
                <a16:creationId xmlns:a16="http://schemas.microsoft.com/office/drawing/2014/main" id="{A9333C8B-02F3-D01C-7255-9CE1CC72DF6E}"/>
              </a:ext>
            </a:extLst>
          </p:cNvPr>
          <p:cNvPicPr>
            <a:picLocks noChangeAspect="1"/>
          </p:cNvPicPr>
          <p:nvPr/>
        </p:nvPicPr>
        <p:blipFill>
          <a:blip r:embed="rId4" cstate="email">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p:blipFill>
        <p:spPr>
          <a:xfrm>
            <a:off x="510688" y="476274"/>
            <a:ext cx="3049930" cy="2976872"/>
          </a:xfrm>
          <a:prstGeom prst="rect">
            <a:avLst/>
          </a:prstGeom>
        </p:spPr>
      </p:pic>
      <p:pic>
        <p:nvPicPr>
          <p:cNvPr id="9" name="Picture 8" descr="A person in a white coat and glasses sitting at a table with a pen and clipboard">
            <a:extLst>
              <a:ext uri="{FF2B5EF4-FFF2-40B4-BE49-F238E27FC236}">
                <a16:creationId xmlns:a16="http://schemas.microsoft.com/office/drawing/2014/main" id="{2810F9E6-8410-059F-A229-8D289F4CBEA0}"/>
              </a:ext>
            </a:extLst>
          </p:cNvPr>
          <p:cNvPicPr>
            <a:picLocks noChangeAspect="1"/>
          </p:cNvPicPr>
          <p:nvPr/>
        </p:nvPicPr>
        <p:blipFill>
          <a:blip r:embed="rId6">
            <a:grayscl/>
          </a:blip>
          <a:srcRect l="23507" t="4655" b="9977"/>
          <a:stretch/>
        </p:blipFill>
        <p:spPr>
          <a:xfrm>
            <a:off x="545631" y="3665150"/>
            <a:ext cx="4046278" cy="2791246"/>
          </a:xfrm>
          <a:prstGeom prst="rect">
            <a:avLst/>
          </a:prstGeom>
        </p:spPr>
      </p:pic>
    </p:spTree>
    <p:custDataLst>
      <p:tags r:id="rId1"/>
    </p:custDataLst>
    <p:extLst>
      <p:ext uri="{BB962C8B-B14F-4D97-AF65-F5344CB8AC3E}">
        <p14:creationId xmlns:p14="http://schemas.microsoft.com/office/powerpoint/2010/main" val="3619794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par>
                          <p:cTn id="8" fill="hold">
                            <p:stCondLst>
                              <p:cond delay="125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A1573C3-358D-4943-BD7B-541DDB567F6C}"/>
              </a:ext>
            </a:extLst>
          </p:cNvPr>
          <p:cNvSpPr txBox="1"/>
          <p:nvPr/>
        </p:nvSpPr>
        <p:spPr>
          <a:xfrm>
            <a:off x="619126" y="713450"/>
            <a:ext cx="6445328" cy="1200329"/>
          </a:xfrm>
          <a:prstGeom prst="rect">
            <a:avLst/>
          </a:prstGeom>
          <a:noFill/>
        </p:spPr>
        <p:txBody>
          <a:bodyPr wrap="square" rtlCol="0">
            <a:spAutoFit/>
          </a:bodyPr>
          <a:lstStyle/>
          <a:p>
            <a:r>
              <a:rPr lang="en-US" sz="3600" b="1" dirty="0">
                <a:solidFill>
                  <a:srgbClr val="CC4927"/>
                </a:solidFill>
                <a:latin typeface="Arial" panose="020B0604020202020204" pitchFamily="34" charset="0"/>
                <a:cs typeface="Arial" panose="020B0604020202020204" pitchFamily="34" charset="0"/>
              </a:rPr>
              <a:t>Cultural and Disability </a:t>
            </a:r>
            <a:r>
              <a:rPr lang="en-US" sz="3600" b="1" dirty="0">
                <a:solidFill>
                  <a:schemeClr val="bg1">
                    <a:lumMod val="65000"/>
                  </a:schemeClr>
                </a:solidFill>
                <a:latin typeface="Arial" panose="020B0604020202020204" pitchFamily="34" charset="0"/>
                <a:cs typeface="Arial" panose="020B0604020202020204" pitchFamily="34" charset="0"/>
              </a:rPr>
              <a:t>Considerations</a:t>
            </a:r>
          </a:p>
        </p:txBody>
      </p:sp>
      <p:sp>
        <p:nvSpPr>
          <p:cNvPr id="7" name="TextBox 6">
            <a:extLst>
              <a:ext uri="{FF2B5EF4-FFF2-40B4-BE49-F238E27FC236}">
                <a16:creationId xmlns:a16="http://schemas.microsoft.com/office/drawing/2014/main" id="{4083601D-AD3C-4B65-B01A-CE9A5B7F59FC}"/>
              </a:ext>
            </a:extLst>
          </p:cNvPr>
          <p:cNvSpPr txBox="1"/>
          <p:nvPr/>
        </p:nvSpPr>
        <p:spPr>
          <a:xfrm>
            <a:off x="692517" y="2095510"/>
            <a:ext cx="6883011" cy="2862322"/>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Recognize and accommodate individual communication needs.</a:t>
            </a:r>
          </a:p>
          <a:p>
            <a:r>
              <a:rPr lang="en-US" sz="2000" dirty="0">
                <a:latin typeface="Arial" panose="020B0604020202020204" pitchFamily="34" charset="0"/>
                <a:cs typeface="Arial" panose="020B0604020202020204" pitchFamily="34" charset="0"/>
              </a:rPr>
              <a:t>Understand your cultural background and communication style.</a:t>
            </a:r>
          </a:p>
          <a:p>
            <a:r>
              <a:rPr lang="en-US" sz="2000" dirty="0">
                <a:latin typeface="Arial" panose="020B0604020202020204" pitchFamily="34" charset="0"/>
                <a:cs typeface="Arial" panose="020B0604020202020204" pitchFamily="34" charset="0"/>
              </a:rPr>
              <a:t>Respect individual preferences for communication.</a:t>
            </a:r>
          </a:p>
          <a:p>
            <a:r>
              <a:rPr lang="en-US" sz="2000" dirty="0">
                <a:latin typeface="Arial" panose="020B0604020202020204" pitchFamily="34" charset="0"/>
                <a:cs typeface="Arial" panose="020B0604020202020204" pitchFamily="34" charset="0"/>
              </a:rPr>
              <a:t>Use clear and straightforward language.</a:t>
            </a:r>
          </a:p>
          <a:p>
            <a:r>
              <a:rPr lang="en-US" sz="2000" dirty="0">
                <a:latin typeface="Arial" panose="020B0604020202020204" pitchFamily="34" charset="0"/>
                <a:cs typeface="Arial" panose="020B0604020202020204" pitchFamily="34" charset="0"/>
              </a:rPr>
              <a:t>Allow additional time for effective communication.</a:t>
            </a:r>
          </a:p>
          <a:p>
            <a:r>
              <a:rPr lang="en-US" sz="2000" dirty="0">
                <a:latin typeface="Arial" panose="020B0604020202020204" pitchFamily="34" charset="0"/>
                <a:cs typeface="Arial" panose="020B0604020202020204" pitchFamily="34" charset="0"/>
              </a:rPr>
              <a:t>Encourage feedback and actively seek clarification.</a:t>
            </a:r>
          </a:p>
          <a:p>
            <a:r>
              <a:rPr lang="en-US" sz="2000" dirty="0">
                <a:latin typeface="Arial" panose="020B0604020202020204" pitchFamily="34" charset="0"/>
                <a:cs typeface="Arial" panose="020B0604020202020204" pitchFamily="34" charset="0"/>
              </a:rPr>
              <a:t>Practice empathy in all interactions.</a:t>
            </a:r>
          </a:p>
        </p:txBody>
      </p:sp>
      <p:sp>
        <p:nvSpPr>
          <p:cNvPr id="13" name="Rectangle 12">
            <a:extLst>
              <a:ext uri="{FF2B5EF4-FFF2-40B4-BE49-F238E27FC236}">
                <a16:creationId xmlns:a16="http://schemas.microsoft.com/office/drawing/2014/main" id="{202460B0-D011-4F45-9018-967912819A6A}"/>
              </a:ext>
            </a:extLst>
          </p:cNvPr>
          <p:cNvSpPr/>
          <p:nvPr/>
        </p:nvSpPr>
        <p:spPr>
          <a:xfrm>
            <a:off x="8237478" y="584570"/>
            <a:ext cx="108438" cy="2981325"/>
          </a:xfrm>
          <a:prstGeom prst="rect">
            <a:avLst/>
          </a:prstGeom>
          <a:solidFill>
            <a:srgbClr val="CC4927"/>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descr="man with hearing aid behind the ear">
            <a:extLst>
              <a:ext uri="{FF2B5EF4-FFF2-40B4-BE49-F238E27FC236}">
                <a16:creationId xmlns:a16="http://schemas.microsoft.com/office/drawing/2014/main" id="{8DB0B158-1720-C9F7-BCDE-ED55CD15ECEE}"/>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p:blipFill>
        <p:spPr>
          <a:xfrm>
            <a:off x="8621957" y="561301"/>
            <a:ext cx="3029599" cy="3004594"/>
          </a:xfrm>
          <a:prstGeom prst="rect">
            <a:avLst/>
          </a:prstGeom>
        </p:spPr>
      </p:pic>
      <p:pic>
        <p:nvPicPr>
          <p:cNvPr id="3" name="Picture 2" descr="An Asian doctor talking with an older woman.">
            <a:extLst>
              <a:ext uri="{FF2B5EF4-FFF2-40B4-BE49-F238E27FC236}">
                <a16:creationId xmlns:a16="http://schemas.microsoft.com/office/drawing/2014/main" id="{92DCDF2A-C19C-FB80-5C14-F61393D48AFA}"/>
              </a:ext>
            </a:extLst>
          </p:cNvPr>
          <p:cNvPicPr>
            <a:picLocks noChangeAspect="1"/>
          </p:cNvPicPr>
          <p:nvPr/>
        </p:nvPicPr>
        <p:blipFill>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p:blipFill>
        <p:spPr>
          <a:xfrm>
            <a:off x="7425231" y="3787496"/>
            <a:ext cx="4226325" cy="2704134"/>
          </a:xfrm>
          <a:prstGeom prst="rect">
            <a:avLst/>
          </a:prstGeom>
        </p:spPr>
      </p:pic>
    </p:spTree>
    <p:custDataLst>
      <p:tags r:id="rId1"/>
    </p:custDataLst>
    <p:extLst>
      <p:ext uri="{BB962C8B-B14F-4D97-AF65-F5344CB8AC3E}">
        <p14:creationId xmlns:p14="http://schemas.microsoft.com/office/powerpoint/2010/main" val="629087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par>
                          <p:cTn id="8" fill="hold">
                            <p:stCondLst>
                              <p:cond delay="125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265D6C-6595-4CE3-9E72-83180BEA4209}"/>
              </a:ext>
            </a:extLst>
          </p:cNvPr>
          <p:cNvSpPr/>
          <p:nvPr/>
        </p:nvSpPr>
        <p:spPr>
          <a:xfrm>
            <a:off x="6096000" y="0"/>
            <a:ext cx="6051025" cy="685800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4083601D-AD3C-4B65-B01A-CE9A5B7F59FC}"/>
              </a:ext>
            </a:extLst>
          </p:cNvPr>
          <p:cNvSpPr txBox="1"/>
          <p:nvPr/>
        </p:nvSpPr>
        <p:spPr>
          <a:xfrm>
            <a:off x="6333761" y="1799226"/>
            <a:ext cx="5567294" cy="3416320"/>
          </a:xfrm>
          <a:prstGeom prst="rect">
            <a:avLst/>
          </a:prstGeom>
          <a:noFill/>
        </p:spPr>
        <p:txBody>
          <a:bodyPr wrap="square" rtlCol="0">
            <a:spAutoFit/>
          </a:bodyPr>
          <a:lstStyle/>
          <a:p>
            <a:r>
              <a:rPr lang="en-US" sz="2400" dirty="0"/>
              <a:t>Use open-ended questions to promote critical thinking.</a:t>
            </a:r>
          </a:p>
          <a:p>
            <a:r>
              <a:rPr lang="en-US" sz="2400" dirty="0"/>
              <a:t>Encourage exploration of personal interests and goals.</a:t>
            </a:r>
          </a:p>
          <a:p>
            <a:r>
              <a:rPr lang="en-US" sz="2400" dirty="0"/>
              <a:t>Offer choices to enhance decision-making skills.</a:t>
            </a:r>
          </a:p>
          <a:p>
            <a:r>
              <a:rPr lang="en-US" sz="2400" dirty="0"/>
              <a:t>Show respect and foster a sense of hope.</a:t>
            </a:r>
          </a:p>
          <a:p>
            <a:r>
              <a:rPr lang="en-US" sz="2400" dirty="0"/>
              <a:t>Recognize and celebrate individual strengths.</a:t>
            </a:r>
          </a:p>
        </p:txBody>
      </p:sp>
      <p:sp>
        <p:nvSpPr>
          <p:cNvPr id="17" name="TextBox 16">
            <a:extLst>
              <a:ext uri="{FF2B5EF4-FFF2-40B4-BE49-F238E27FC236}">
                <a16:creationId xmlns:a16="http://schemas.microsoft.com/office/drawing/2014/main" id="{CBBCE524-25BA-1E3C-4D13-7E181E2796B3}"/>
              </a:ext>
            </a:extLst>
          </p:cNvPr>
          <p:cNvSpPr txBox="1"/>
          <p:nvPr/>
        </p:nvSpPr>
        <p:spPr>
          <a:xfrm>
            <a:off x="6372676" y="979533"/>
            <a:ext cx="4364563" cy="646331"/>
          </a:xfrm>
          <a:prstGeom prst="rect">
            <a:avLst/>
          </a:prstGeom>
          <a:noFill/>
        </p:spPr>
        <p:txBody>
          <a:bodyPr wrap="square" rtlCol="0">
            <a:spAutoFit/>
          </a:bodyPr>
          <a:lstStyle/>
          <a:p>
            <a:r>
              <a:rPr lang="en-US" sz="3600" b="1" dirty="0">
                <a:solidFill>
                  <a:srgbClr val="CC4927"/>
                </a:solidFill>
                <a:latin typeface="Arial" panose="020B0604020202020204" pitchFamily="34" charset="0"/>
                <a:cs typeface="Arial" panose="020B0604020202020204" pitchFamily="34" charset="0"/>
              </a:rPr>
              <a:t>Engaging Others</a:t>
            </a:r>
            <a:endParaRPr lang="en-US" sz="3600" b="1" dirty="0">
              <a:solidFill>
                <a:schemeClr val="bg1">
                  <a:lumMod val="65000"/>
                </a:schemeClr>
              </a:solidFill>
              <a:latin typeface="Arial" panose="020B0604020202020204" pitchFamily="34" charset="0"/>
              <a:cs typeface="Arial" panose="020B0604020202020204" pitchFamily="34" charset="0"/>
            </a:endParaRPr>
          </a:p>
        </p:txBody>
      </p:sp>
      <p:pic>
        <p:nvPicPr>
          <p:cNvPr id="2" name="Picture 1" descr="Patient with Physical Therapist&#10;">
            <a:extLst>
              <a:ext uri="{FF2B5EF4-FFF2-40B4-BE49-F238E27FC236}">
                <a16:creationId xmlns:a16="http://schemas.microsoft.com/office/drawing/2014/main" id="{57B79DF0-BD9C-B452-1866-498812634A8B}"/>
              </a:ext>
            </a:extLst>
          </p:cNvPr>
          <p:cNvPicPr>
            <a:picLocks noChangeAspect="1"/>
          </p:cNvPicPr>
          <p:nvPr/>
        </p:nvPicPr>
        <p:blipFill>
          <a:blip r:embed="rId4" cstate="email">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p:blipFill>
        <p:spPr>
          <a:xfrm>
            <a:off x="0" y="0"/>
            <a:ext cx="5956120" cy="6858000"/>
          </a:xfrm>
          <a:prstGeom prst="rect">
            <a:avLst/>
          </a:prstGeom>
        </p:spPr>
      </p:pic>
    </p:spTree>
    <p:custDataLst>
      <p:tags r:id="rId1"/>
    </p:custDataLst>
    <p:extLst>
      <p:ext uri="{BB962C8B-B14F-4D97-AF65-F5344CB8AC3E}">
        <p14:creationId xmlns:p14="http://schemas.microsoft.com/office/powerpoint/2010/main" val="180030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265D6C-6595-4CE3-9E72-83180BEA4209}"/>
              </a:ext>
            </a:extLst>
          </p:cNvPr>
          <p:cNvSpPr/>
          <p:nvPr/>
        </p:nvSpPr>
        <p:spPr>
          <a:xfrm>
            <a:off x="6096000" y="0"/>
            <a:ext cx="6051025" cy="685800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4083601D-AD3C-4B65-B01A-CE9A5B7F59FC}"/>
              </a:ext>
            </a:extLst>
          </p:cNvPr>
          <p:cNvSpPr txBox="1"/>
          <p:nvPr/>
        </p:nvSpPr>
        <p:spPr>
          <a:xfrm>
            <a:off x="6433323" y="1756857"/>
            <a:ext cx="5384604" cy="4832092"/>
          </a:xfrm>
          <a:prstGeom prst="rect">
            <a:avLst/>
          </a:prstGeom>
          <a:noFill/>
        </p:spPr>
        <p:txBody>
          <a:bodyPr wrap="square" rtlCol="0">
            <a:spAutoFit/>
          </a:bodyPr>
          <a:lstStyle/>
          <a:p>
            <a:r>
              <a:rPr lang="en-US" sz="2200" b="1" dirty="0">
                <a:solidFill>
                  <a:srgbClr val="92D050"/>
                </a:solidFill>
                <a:latin typeface="Arial" panose="020B0604020202020204" pitchFamily="34" charset="0"/>
                <a:cs typeface="Arial" panose="020B0604020202020204" pitchFamily="34" charset="0"/>
              </a:rPr>
              <a:t>L</a:t>
            </a:r>
            <a:r>
              <a:rPr lang="en-US" sz="2200" dirty="0">
                <a:latin typeface="Arial" panose="020B0604020202020204" pitchFamily="34" charset="0"/>
                <a:cs typeface="Arial" panose="020B0604020202020204" pitchFamily="34" charset="0"/>
              </a:rPr>
              <a:t>istener </a:t>
            </a:r>
          </a:p>
          <a:p>
            <a:r>
              <a:rPr lang="en-US" sz="2200" dirty="0">
                <a:latin typeface="Arial" panose="020B0604020202020204" pitchFamily="34" charset="0"/>
                <a:cs typeface="Arial" panose="020B0604020202020204" pitchFamily="34" charset="0"/>
              </a:rPr>
              <a:t>Allow time for response</a:t>
            </a:r>
          </a:p>
          <a:p>
            <a:r>
              <a:rPr lang="en-US" sz="2200" dirty="0">
                <a:latin typeface="Arial" panose="020B0604020202020204" pitchFamily="34" charset="0"/>
                <a:cs typeface="Arial" panose="020B0604020202020204" pitchFamily="34" charset="0"/>
              </a:rPr>
              <a:t>Check-in with yourself</a:t>
            </a:r>
          </a:p>
          <a:p>
            <a:endParaRPr lang="en-US" sz="2200" dirty="0">
              <a:latin typeface="Arial" panose="020B0604020202020204" pitchFamily="34" charset="0"/>
              <a:cs typeface="Arial" panose="020B0604020202020204" pitchFamily="34" charset="0"/>
            </a:endParaRPr>
          </a:p>
          <a:p>
            <a:r>
              <a:rPr lang="en-US" sz="2200" b="1" dirty="0">
                <a:solidFill>
                  <a:srgbClr val="92D050"/>
                </a:solidFill>
                <a:latin typeface="Arial" panose="020B0604020202020204" pitchFamily="34" charset="0"/>
                <a:cs typeface="Arial" panose="020B0604020202020204" pitchFamily="34" charset="0"/>
              </a:rPr>
              <a:t>I</a:t>
            </a:r>
            <a:r>
              <a:rPr lang="en-US" sz="2200" dirty="0">
                <a:latin typeface="Arial" panose="020B0604020202020204" pitchFamily="34" charset="0"/>
                <a:cs typeface="Arial" panose="020B0604020202020204" pitchFamily="34" charset="0"/>
              </a:rPr>
              <a:t>nterlocutor (Speaker)</a:t>
            </a:r>
          </a:p>
          <a:p>
            <a:r>
              <a:rPr lang="en-US" sz="2200" dirty="0">
                <a:latin typeface="Arial" panose="020B0604020202020204" pitchFamily="34" charset="0"/>
                <a:cs typeface="Arial" panose="020B0604020202020204" pitchFamily="34" charset="0"/>
              </a:rPr>
              <a:t>Focus communication on the individual</a:t>
            </a:r>
          </a:p>
          <a:p>
            <a:br>
              <a:rPr lang="en-US" sz="2200" dirty="0">
                <a:latin typeface="Arial" panose="020B0604020202020204" pitchFamily="34" charset="0"/>
                <a:cs typeface="Arial" panose="020B0604020202020204" pitchFamily="34" charset="0"/>
              </a:rPr>
            </a:br>
            <a:r>
              <a:rPr lang="en-US" sz="2200" b="1" dirty="0">
                <a:solidFill>
                  <a:srgbClr val="92D050"/>
                </a:solidFill>
                <a:latin typeface="Arial" panose="020B0604020202020204" pitchFamily="34" charset="0"/>
                <a:cs typeface="Arial" panose="020B0604020202020204" pitchFamily="34" charset="0"/>
              </a:rPr>
              <a:t>M</a:t>
            </a:r>
            <a:r>
              <a:rPr lang="en-US" sz="2200" dirty="0">
                <a:latin typeface="Arial" panose="020B0604020202020204" pitchFamily="34" charset="0"/>
                <a:cs typeface="Arial" panose="020B0604020202020204" pitchFamily="34" charset="0"/>
              </a:rPr>
              <a:t>essage</a:t>
            </a:r>
          </a:p>
          <a:p>
            <a:r>
              <a:rPr lang="en-US" sz="2200" dirty="0">
                <a:latin typeface="Arial" panose="020B0604020202020204" pitchFamily="34" charset="0"/>
                <a:cs typeface="Arial" panose="020B0604020202020204" pitchFamily="34" charset="0"/>
              </a:rPr>
              <a:t>Some topics may require more time and support</a:t>
            </a:r>
          </a:p>
          <a:p>
            <a:endParaRPr lang="en-US" sz="2200" dirty="0">
              <a:latin typeface="Arial" panose="020B0604020202020204" pitchFamily="34" charset="0"/>
              <a:cs typeface="Arial" panose="020B0604020202020204" pitchFamily="34" charset="0"/>
            </a:endParaRPr>
          </a:p>
          <a:p>
            <a:r>
              <a:rPr lang="en-US" sz="2200" b="1" dirty="0">
                <a:solidFill>
                  <a:srgbClr val="92D050"/>
                </a:solidFill>
                <a:latin typeface="Arial" panose="020B0604020202020204" pitchFamily="34" charset="0"/>
                <a:cs typeface="Arial" panose="020B0604020202020204" pitchFamily="34" charset="0"/>
              </a:rPr>
              <a:t>E</a:t>
            </a:r>
            <a:r>
              <a:rPr lang="en-US" sz="2200" dirty="0">
                <a:latin typeface="Arial" panose="020B0604020202020204" pitchFamily="34" charset="0"/>
                <a:cs typeface="Arial" panose="020B0604020202020204" pitchFamily="34" charset="0"/>
              </a:rPr>
              <a:t>nvironment</a:t>
            </a:r>
          </a:p>
          <a:p>
            <a:r>
              <a:rPr lang="en-US" sz="2200" dirty="0">
                <a:latin typeface="Arial" panose="020B0604020202020204" pitchFamily="34" charset="0"/>
                <a:cs typeface="Arial" panose="020B0604020202020204" pitchFamily="34" charset="0"/>
              </a:rPr>
              <a:t>Be aware of noise, privacy and distractions</a:t>
            </a:r>
          </a:p>
        </p:txBody>
      </p:sp>
      <p:sp>
        <p:nvSpPr>
          <p:cNvPr id="17" name="TextBox 16">
            <a:extLst>
              <a:ext uri="{FF2B5EF4-FFF2-40B4-BE49-F238E27FC236}">
                <a16:creationId xmlns:a16="http://schemas.microsoft.com/office/drawing/2014/main" id="{CBBCE524-25BA-1E3C-4D13-7E181E2796B3}"/>
              </a:ext>
            </a:extLst>
          </p:cNvPr>
          <p:cNvSpPr txBox="1"/>
          <p:nvPr/>
        </p:nvSpPr>
        <p:spPr>
          <a:xfrm>
            <a:off x="6372676" y="380093"/>
            <a:ext cx="4364563" cy="1200329"/>
          </a:xfrm>
          <a:prstGeom prst="rect">
            <a:avLst/>
          </a:prstGeom>
          <a:noFill/>
        </p:spPr>
        <p:txBody>
          <a:bodyPr wrap="square" rtlCol="0">
            <a:spAutoFit/>
          </a:bodyPr>
          <a:lstStyle/>
          <a:p>
            <a:r>
              <a:rPr lang="en-US" sz="3600" b="1" dirty="0">
                <a:solidFill>
                  <a:srgbClr val="92D050"/>
                </a:solidFill>
                <a:latin typeface="Arial" panose="020B0604020202020204" pitchFamily="34" charset="0"/>
                <a:cs typeface="Arial" panose="020B0604020202020204" pitchFamily="34" charset="0"/>
              </a:rPr>
              <a:t>LIME </a:t>
            </a:r>
            <a:r>
              <a:rPr lang="en-US" sz="3600" b="1" dirty="0">
                <a:solidFill>
                  <a:srgbClr val="CC4927"/>
                </a:solidFill>
                <a:latin typeface="Arial" panose="020B0604020202020204" pitchFamily="34" charset="0"/>
                <a:cs typeface="Arial" panose="020B0604020202020204" pitchFamily="34" charset="0"/>
              </a:rPr>
              <a:t>for Positive Communication</a:t>
            </a:r>
            <a:endParaRPr lang="en-US" sz="3600" b="1" dirty="0">
              <a:solidFill>
                <a:schemeClr val="bg1">
                  <a:lumMod val="65000"/>
                </a:schemeClr>
              </a:solidFill>
              <a:latin typeface="Arial" panose="020B0604020202020204" pitchFamily="34" charset="0"/>
              <a:cs typeface="Arial" panose="020B0604020202020204" pitchFamily="34" charset="0"/>
            </a:endParaRPr>
          </a:p>
        </p:txBody>
      </p:sp>
      <p:pic>
        <p:nvPicPr>
          <p:cNvPr id="3" name="Picture 2" descr="Fresh limes on flat surface, some cut in halves and slices">
            <a:extLst>
              <a:ext uri="{FF2B5EF4-FFF2-40B4-BE49-F238E27FC236}">
                <a16:creationId xmlns:a16="http://schemas.microsoft.com/office/drawing/2014/main" id="{4F543AF0-E975-56AF-427D-C6CD7A19EB4B}"/>
              </a:ext>
            </a:extLst>
          </p:cNvPr>
          <p:cNvPicPr>
            <a:picLocks noChangeAspect="1"/>
          </p:cNvPicPr>
          <p:nvPr/>
        </p:nvPicPr>
        <p:blipFill>
          <a:blip r:embed="rId4" cstate="email">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a:ext>
            </a:extLst>
          </a:blip>
          <a:srcRect/>
          <a:stretch/>
        </p:blipFill>
        <p:spPr>
          <a:xfrm flipH="1">
            <a:off x="-69099" y="13023"/>
            <a:ext cx="5996438" cy="6844977"/>
          </a:xfrm>
          <a:prstGeom prst="rect">
            <a:avLst/>
          </a:prstGeom>
        </p:spPr>
      </p:pic>
    </p:spTree>
    <p:custDataLst>
      <p:tags r:id="rId1"/>
    </p:custDataLst>
    <p:extLst>
      <p:ext uri="{BB962C8B-B14F-4D97-AF65-F5344CB8AC3E}">
        <p14:creationId xmlns:p14="http://schemas.microsoft.com/office/powerpoint/2010/main" val="659650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9" name="TextBox 8">
            <a:extLst>
              <a:ext uri="{FF2B5EF4-FFF2-40B4-BE49-F238E27FC236}">
                <a16:creationId xmlns:a16="http://schemas.microsoft.com/office/drawing/2014/main" id="{65C2CC78-92A1-1AC1-70E3-30587B2D7FC8}"/>
              </a:ext>
            </a:extLst>
          </p:cNvPr>
          <p:cNvSpPr txBox="1"/>
          <p:nvPr/>
        </p:nvSpPr>
        <p:spPr>
          <a:xfrm>
            <a:off x="2873215" y="5833969"/>
            <a:ext cx="6754606" cy="461665"/>
          </a:xfrm>
          <a:prstGeom prst="rect">
            <a:avLst/>
          </a:prstGeom>
          <a:noFill/>
        </p:spPr>
        <p:txBody>
          <a:bodyPr wrap="none" rtlCol="0">
            <a:spAutoFit/>
          </a:bodyPr>
          <a:lstStyle/>
          <a:p>
            <a:r>
              <a:rPr lang="en-US" sz="2400" b="1" dirty="0">
                <a:effectLst/>
                <a:latin typeface="Aptos" panose="020B0004020202020204" pitchFamily="34" charset="0"/>
                <a:ea typeface="Times New Roman" panose="02020603050405020304" pitchFamily="18" charset="0"/>
                <a:cs typeface="Aptos" panose="020B0004020202020204" pitchFamily="34" charset="0"/>
                <a:hlinkClick r:id="rId4"/>
              </a:rPr>
              <a:t>Video:  Physical Health Mental Health M01 LIME</a:t>
            </a:r>
            <a:endParaRPr lang="en-US" sz="2400" b="1" dirty="0"/>
          </a:p>
        </p:txBody>
      </p:sp>
      <p:grpSp>
        <p:nvGrpSpPr>
          <p:cNvPr id="6" name="Group 5">
            <a:extLst>
              <a:ext uri="{FF2B5EF4-FFF2-40B4-BE49-F238E27FC236}">
                <a16:creationId xmlns:a16="http://schemas.microsoft.com/office/drawing/2014/main" id="{E6DB8AE6-E60A-6EF3-7AE7-78952C6EA415}"/>
              </a:ext>
            </a:extLst>
          </p:cNvPr>
          <p:cNvGrpSpPr/>
          <p:nvPr/>
        </p:nvGrpSpPr>
        <p:grpSpPr>
          <a:xfrm>
            <a:off x="1624225" y="565520"/>
            <a:ext cx="8943546" cy="5031178"/>
            <a:chOff x="1624225" y="565520"/>
            <a:chExt cx="8943546" cy="5031178"/>
          </a:xfrm>
        </p:grpSpPr>
        <p:pic>
          <p:nvPicPr>
            <p:cNvPr id="7" name="Picture 6" descr="A video player with a play button&#10;&#10;Description automatically generated">
              <a:extLst>
                <a:ext uri="{FF2B5EF4-FFF2-40B4-BE49-F238E27FC236}">
                  <a16:creationId xmlns:a16="http://schemas.microsoft.com/office/drawing/2014/main" id="{4BA578CB-7D50-E00E-A506-0CB9F130720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624225" y="565520"/>
              <a:ext cx="8943546" cy="5031178"/>
            </a:xfrm>
            <a:prstGeom prst="rect">
              <a:avLst/>
            </a:prstGeom>
          </p:spPr>
        </p:pic>
        <p:pic>
          <p:nvPicPr>
            <p:cNvPr id="4" name="Picture 3">
              <a:extLst>
                <a:ext uri="{FF2B5EF4-FFF2-40B4-BE49-F238E27FC236}">
                  <a16:creationId xmlns:a16="http://schemas.microsoft.com/office/drawing/2014/main" id="{8D517C85-B9E2-E57A-D5A7-F2D40F603882}"/>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2622414" y="791007"/>
              <a:ext cx="7256207" cy="3857207"/>
            </a:xfrm>
            <a:prstGeom prst="rect">
              <a:avLst/>
            </a:prstGeom>
          </p:spPr>
        </p:pic>
      </p:grpSp>
    </p:spTree>
    <p:custDataLst>
      <p:tags r:id="rId1"/>
    </p:custDataLst>
    <p:extLst>
      <p:ext uri="{BB962C8B-B14F-4D97-AF65-F5344CB8AC3E}">
        <p14:creationId xmlns:p14="http://schemas.microsoft.com/office/powerpoint/2010/main" val="16277413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07537C5E-5CFB-49C5-96A0-22380E3035EF}"/>
              </a:ext>
            </a:extLst>
          </p:cNvPr>
          <p:cNvGrpSpPr/>
          <p:nvPr/>
        </p:nvGrpSpPr>
        <p:grpSpPr>
          <a:xfrm>
            <a:off x="6009518" y="387727"/>
            <a:ext cx="5596010" cy="1569660"/>
            <a:chOff x="6009518" y="387727"/>
            <a:chExt cx="5596010" cy="1569660"/>
          </a:xfrm>
        </p:grpSpPr>
        <p:sp>
          <p:nvSpPr>
            <p:cNvPr id="12" name="TextBox 11">
              <a:extLst>
                <a:ext uri="{FF2B5EF4-FFF2-40B4-BE49-F238E27FC236}">
                  <a16:creationId xmlns:a16="http://schemas.microsoft.com/office/drawing/2014/main" id="{204C8230-105A-47C9-916B-45129110B514}"/>
                </a:ext>
              </a:extLst>
            </p:cNvPr>
            <p:cNvSpPr txBox="1"/>
            <p:nvPr/>
          </p:nvSpPr>
          <p:spPr>
            <a:xfrm>
              <a:off x="6009518" y="387727"/>
              <a:ext cx="510970" cy="1569660"/>
            </a:xfrm>
            <a:prstGeom prst="rect">
              <a:avLst/>
            </a:prstGeom>
            <a:noFill/>
          </p:spPr>
          <p:txBody>
            <a:bodyPr wrap="square" rtlCol="0">
              <a:spAutoFit/>
            </a:bodyPr>
            <a:lstStyle/>
            <a:p>
              <a:r>
                <a:rPr lang="en-US" sz="9600" b="1" dirty="0">
                  <a:solidFill>
                    <a:schemeClr val="tx2"/>
                  </a:solidFill>
                </a:rPr>
                <a:t>1</a:t>
              </a:r>
            </a:p>
          </p:txBody>
        </p:sp>
        <p:sp>
          <p:nvSpPr>
            <p:cNvPr id="5" name="TextBox 4">
              <a:extLst>
                <a:ext uri="{FF2B5EF4-FFF2-40B4-BE49-F238E27FC236}">
                  <a16:creationId xmlns:a16="http://schemas.microsoft.com/office/drawing/2014/main" id="{9A1573C3-358D-4943-BD7B-541DDB567F6C}"/>
                </a:ext>
              </a:extLst>
            </p:cNvPr>
            <p:cNvSpPr txBox="1"/>
            <p:nvPr/>
          </p:nvSpPr>
          <p:spPr>
            <a:xfrm>
              <a:off x="6865117" y="849391"/>
              <a:ext cx="4740411" cy="646331"/>
            </a:xfrm>
            <a:prstGeom prst="rect">
              <a:avLst/>
            </a:prstGeom>
            <a:noFill/>
          </p:spPr>
          <p:txBody>
            <a:bodyPr wrap="square" rtlCol="0">
              <a:spAutoFit/>
            </a:bodyPr>
            <a:lstStyle/>
            <a:p>
              <a:r>
                <a:rPr lang="en-US" sz="3600" b="1" dirty="0">
                  <a:solidFill>
                    <a:srgbClr val="CC4927"/>
                  </a:solidFill>
                  <a:latin typeface="Arial" panose="020B0604020202020204" pitchFamily="34" charset="0"/>
                  <a:cs typeface="Arial" panose="020B0604020202020204" pitchFamily="34" charset="0"/>
                </a:rPr>
                <a:t>Summary</a:t>
              </a:r>
            </a:p>
          </p:txBody>
        </p:sp>
      </p:grpSp>
      <p:sp>
        <p:nvSpPr>
          <p:cNvPr id="18" name="TextBox 17">
            <a:extLst>
              <a:ext uri="{FF2B5EF4-FFF2-40B4-BE49-F238E27FC236}">
                <a16:creationId xmlns:a16="http://schemas.microsoft.com/office/drawing/2014/main" id="{ACAF9234-E9FC-4495-A440-74183616F4C3}"/>
              </a:ext>
            </a:extLst>
          </p:cNvPr>
          <p:cNvSpPr txBox="1"/>
          <p:nvPr/>
        </p:nvSpPr>
        <p:spPr>
          <a:xfrm>
            <a:off x="6090554" y="2015788"/>
            <a:ext cx="5514974" cy="4154984"/>
          </a:xfrm>
          <a:prstGeom prst="rect">
            <a:avLst/>
          </a:prstGeom>
          <a:noFill/>
        </p:spPr>
        <p:txBody>
          <a:bodyPr wrap="square" rtlCol="0">
            <a:spAutoFit/>
          </a:bodyPr>
          <a:lstStyle/>
          <a:p>
            <a:r>
              <a:rPr lang="en-US" sz="2400" dirty="0">
                <a:solidFill>
                  <a:schemeClr val="tx2"/>
                </a:solidFill>
                <a:latin typeface="Arial" panose="020B0604020202020204" pitchFamily="34" charset="0"/>
                <a:cs typeface="Arial" panose="020B0604020202020204" pitchFamily="34" charset="0"/>
              </a:rPr>
              <a:t>Positive communication is necessary in health care settings.</a:t>
            </a:r>
          </a:p>
          <a:p>
            <a:endParaRPr lang="en-US" sz="2400" dirty="0">
              <a:solidFill>
                <a:schemeClr val="tx2"/>
              </a:solidFill>
              <a:latin typeface="Arial" panose="020B0604020202020204" pitchFamily="34" charset="0"/>
              <a:cs typeface="Arial" panose="020B0604020202020204" pitchFamily="34" charset="0"/>
            </a:endParaRPr>
          </a:p>
          <a:p>
            <a:r>
              <a:rPr lang="en-US" sz="2400" dirty="0">
                <a:solidFill>
                  <a:schemeClr val="tx2"/>
                </a:solidFill>
                <a:latin typeface="Arial" panose="020B0604020202020204" pitchFamily="34" charset="0"/>
                <a:cs typeface="Arial" panose="020B0604020202020204" pitchFamily="34" charset="0"/>
              </a:rPr>
              <a:t>Communication includes listening, respect, awareness of self and attending to culture and disability.</a:t>
            </a:r>
          </a:p>
          <a:p>
            <a:endParaRPr lang="en-US" sz="2400" dirty="0">
              <a:solidFill>
                <a:schemeClr val="tx2"/>
              </a:solidFill>
              <a:latin typeface="Arial" panose="020B0604020202020204" pitchFamily="34" charset="0"/>
              <a:cs typeface="Arial" panose="020B0604020202020204" pitchFamily="34" charset="0"/>
            </a:endParaRPr>
          </a:p>
          <a:p>
            <a:r>
              <a:rPr lang="en-US" sz="2400" dirty="0">
                <a:solidFill>
                  <a:schemeClr val="tx2"/>
                </a:solidFill>
                <a:latin typeface="Arial" panose="020B0604020202020204" pitchFamily="34" charset="0"/>
                <a:cs typeface="Arial" panose="020B0604020202020204" pitchFamily="34" charset="0"/>
              </a:rPr>
              <a:t>LIME (Listener, Interlocutor, Message and Environment) can help us to overcome potential communication barriers.</a:t>
            </a:r>
          </a:p>
        </p:txBody>
      </p:sp>
      <p:pic>
        <p:nvPicPr>
          <p:cNvPr id="6" name="sc080bddcbe94a0cac646d0e412c51c2">
            <a:extLst>
              <a:ext uri="{FF2B5EF4-FFF2-40B4-BE49-F238E27FC236}">
                <a16:creationId xmlns:a16="http://schemas.microsoft.com/office/drawing/2014/main" id="{6DF5D306-F508-4BE6-B337-E9351948E73A}"/>
              </a:ext>
            </a:extLst>
          </p:cNvPr>
          <p:cNvPicPr>
            <a:picLocks/>
          </p:cNvPicPr>
          <p:nvPr/>
        </p:nvPicPr>
        <p:blipFill rotWithShape="1">
          <a:blip r:embed="rId5" cstate="email">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rcRect/>
          <a:stretch/>
        </p:blipFill>
        <p:spPr>
          <a:xfrm>
            <a:off x="0" y="0"/>
            <a:ext cx="5324475" cy="6858000"/>
          </a:xfrm>
          <a:prstGeom prst="rect">
            <a:avLst/>
          </a:prstGeom>
        </p:spPr>
      </p:pic>
      <p:sp>
        <p:nvSpPr>
          <p:cNvPr id="19" name="Rectangle 18">
            <a:extLst>
              <a:ext uri="{FF2B5EF4-FFF2-40B4-BE49-F238E27FC236}">
                <a16:creationId xmlns:a16="http://schemas.microsoft.com/office/drawing/2014/main" id="{7F457229-EF3A-4899-9CF2-93A124AB612A}"/>
              </a:ext>
            </a:extLst>
          </p:cNvPr>
          <p:cNvSpPr/>
          <p:nvPr/>
        </p:nvSpPr>
        <p:spPr>
          <a:xfrm>
            <a:off x="5295900" y="0"/>
            <a:ext cx="104775" cy="6858000"/>
          </a:xfrm>
          <a:prstGeom prst="rect">
            <a:avLst/>
          </a:prstGeom>
          <a:solidFill>
            <a:srgbClr val="CC4927"/>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 name="Group 20">
            <a:extLst>
              <a:ext uri="{FF2B5EF4-FFF2-40B4-BE49-F238E27FC236}">
                <a16:creationId xmlns:a16="http://schemas.microsoft.com/office/drawing/2014/main" id="{1B267AB7-318D-421E-BBF5-6D1BF8CBD989}"/>
              </a:ext>
            </a:extLst>
          </p:cNvPr>
          <p:cNvGrpSpPr/>
          <p:nvPr/>
        </p:nvGrpSpPr>
        <p:grpSpPr>
          <a:xfrm>
            <a:off x="558165" y="4226011"/>
            <a:ext cx="5532389" cy="2027806"/>
            <a:chOff x="558165" y="4162425"/>
            <a:chExt cx="5556884" cy="2091392"/>
          </a:xfrm>
        </p:grpSpPr>
        <p:sp>
          <p:nvSpPr>
            <p:cNvPr id="8" name="Rectangle 7">
              <a:extLst>
                <a:ext uri="{FF2B5EF4-FFF2-40B4-BE49-F238E27FC236}">
                  <a16:creationId xmlns:a16="http://schemas.microsoft.com/office/drawing/2014/main" id="{3743EF28-DFE2-4AFA-A6CD-8E0476477A62}"/>
                </a:ext>
              </a:extLst>
            </p:cNvPr>
            <p:cNvSpPr/>
            <p:nvPr/>
          </p:nvSpPr>
          <p:spPr>
            <a:xfrm>
              <a:off x="600075" y="4314825"/>
              <a:ext cx="5514974" cy="1938992"/>
            </a:xfrm>
            <a:prstGeom prst="rect">
              <a:avLst/>
            </a:prstGeom>
            <a:solidFill>
              <a:srgbClr val="92D05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800" dirty="0">
                  <a:latin typeface="Arial" panose="020B0604020202020204" pitchFamily="34" charset="0"/>
                  <a:ea typeface="+mn-lt"/>
                  <a:cs typeface="Arial" panose="020B0604020202020204" pitchFamily="34" charset="0"/>
                </a:rPr>
                <a:t>LIME (Listener, Interlocutor, Message and Environment)</a:t>
              </a:r>
              <a:endParaRPr lang="en-US" sz="2800" b="1" dirty="0">
                <a:solidFill>
                  <a:schemeClr val="tx2">
                    <a:lumMod val="75000"/>
                    <a:lumOff val="25000"/>
                  </a:schemeClr>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45159E60-6D25-4CFE-9220-775248AD8DB0}"/>
                </a:ext>
              </a:extLst>
            </p:cNvPr>
            <p:cNvSpPr txBox="1"/>
            <p:nvPr/>
          </p:nvSpPr>
          <p:spPr>
            <a:xfrm>
              <a:off x="558165" y="4162425"/>
              <a:ext cx="712200" cy="1200329"/>
            </a:xfrm>
            <a:prstGeom prst="rect">
              <a:avLst/>
            </a:prstGeom>
            <a:noFill/>
          </p:spPr>
          <p:txBody>
            <a:bodyPr wrap="square" rtlCol="0">
              <a:spAutoFit/>
            </a:bodyPr>
            <a:lstStyle/>
            <a:p>
              <a:r>
                <a:rPr lang="en-US" sz="7200" dirty="0">
                  <a:solidFill>
                    <a:schemeClr val="bg1"/>
                  </a:solidFill>
                  <a:latin typeface="+mj-lt"/>
                </a:rPr>
                <a:t>“</a:t>
              </a:r>
            </a:p>
          </p:txBody>
        </p:sp>
        <p:sp>
          <p:nvSpPr>
            <p:cNvPr id="20" name="TextBox 19">
              <a:extLst>
                <a:ext uri="{FF2B5EF4-FFF2-40B4-BE49-F238E27FC236}">
                  <a16:creationId xmlns:a16="http://schemas.microsoft.com/office/drawing/2014/main" id="{AE9E23F4-D3BE-4743-B3A0-5EB3C47220DE}"/>
                </a:ext>
              </a:extLst>
            </p:cNvPr>
            <p:cNvSpPr txBox="1"/>
            <p:nvPr>
              <p:custDataLst>
                <p:tags r:id="rId2"/>
              </p:custDataLst>
            </p:nvPr>
          </p:nvSpPr>
          <p:spPr>
            <a:xfrm rot="10800000">
              <a:off x="5369496" y="5053488"/>
              <a:ext cx="712200" cy="1200329"/>
            </a:xfrm>
            <a:prstGeom prst="rect">
              <a:avLst/>
            </a:prstGeom>
            <a:noFill/>
          </p:spPr>
          <p:txBody>
            <a:bodyPr wrap="square" rtlCol="0">
              <a:spAutoFit/>
            </a:bodyPr>
            <a:lstStyle/>
            <a:p>
              <a:r>
                <a:rPr lang="en-US" sz="7200" dirty="0">
                  <a:solidFill>
                    <a:schemeClr val="bg1"/>
                  </a:solidFill>
                  <a:latin typeface="+mj-lt"/>
                </a:rPr>
                <a:t>“</a:t>
              </a:r>
            </a:p>
          </p:txBody>
        </p:sp>
      </p:grpSp>
    </p:spTree>
    <p:custDataLst>
      <p:tags r:id="rId1"/>
    </p:custDataLst>
    <p:extLst>
      <p:ext uri="{BB962C8B-B14F-4D97-AF65-F5344CB8AC3E}">
        <p14:creationId xmlns:p14="http://schemas.microsoft.com/office/powerpoint/2010/main" val="1706046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par>
                                <p:cTn id="8" presetID="10" presetClass="entr" presetSubtype="0" fill="hold" nodeType="withEffect">
                                  <p:stCondLst>
                                    <p:cond delay="50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22" presetClass="entr" presetSubtype="1" fill="hold" grpId="0" nodeType="withEffect">
                                  <p:stCondLst>
                                    <p:cond delay="750"/>
                                  </p:stCondLst>
                                  <p:childTnLst>
                                    <p:set>
                                      <p:cBhvr>
                                        <p:cTn id="12" dur="1" fill="hold">
                                          <p:stCondLst>
                                            <p:cond delay="0"/>
                                          </p:stCondLst>
                                        </p:cTn>
                                        <p:tgtEl>
                                          <p:spTgt spid="19"/>
                                        </p:tgtEl>
                                        <p:attrNameLst>
                                          <p:attrName>style.visibility</p:attrName>
                                        </p:attrNameLst>
                                      </p:cBhvr>
                                      <p:to>
                                        <p:strVal val="visible"/>
                                      </p:to>
                                    </p:set>
                                    <p:animEffect transition="in" filter="wipe(up)">
                                      <p:cBhvr>
                                        <p:cTn id="13" dur="500"/>
                                        <p:tgtEl>
                                          <p:spTgt spid="19"/>
                                        </p:tgtEl>
                                      </p:cBhvr>
                                    </p:animEffect>
                                  </p:childTnLst>
                                </p:cTn>
                              </p:par>
                            </p:childTnLst>
                          </p:cTn>
                        </p:par>
                        <p:par>
                          <p:cTn id="14" fill="hold">
                            <p:stCondLst>
                              <p:cond delay="1250"/>
                            </p:stCondLst>
                            <p:childTnLst>
                              <p:par>
                                <p:cTn id="15" presetID="10" presetClass="entr" presetSubtype="0" fill="hold" nodeType="after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par>
                          <p:cTn id="18" fill="hold">
                            <p:stCondLst>
                              <p:cond delay="1750"/>
                            </p:stCondLst>
                            <p:childTnLst>
                              <p:par>
                                <p:cTn id="19" presetID="10" presetClass="entr" presetSubtype="0" fill="hold" grpId="0"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ba0238d3aa64de795ea6c0a3f133762">
            <a:extLst>
              <a:ext uri="{FF2B5EF4-FFF2-40B4-BE49-F238E27FC236}">
                <a16:creationId xmlns:a16="http://schemas.microsoft.com/office/drawing/2014/main" id="{6C889DF3-CB97-4981-A73C-C6F10FE38D00}"/>
              </a:ext>
            </a:extLst>
          </p:cNvPr>
          <p:cNvPicPr>
            <a:picLocks/>
          </p:cNvPicPr>
          <p:nvPr/>
        </p:nvPicPr>
        <p:blipFill rotWithShape="1">
          <a:blip r:embed="rId4" cstate="email">
            <a:extLst>
              <a:ext uri="{28A0092B-C50C-407E-A947-70E740481C1C}">
                <a14:useLocalDpi xmlns:a14="http://schemas.microsoft.com/office/drawing/2010/main"/>
              </a:ext>
            </a:extLst>
          </a:blip>
          <a:srcRect/>
          <a:stretch/>
        </p:blipFill>
        <p:spPr>
          <a:xfrm>
            <a:off x="0" y="-55659"/>
            <a:ext cx="12192000" cy="6913659"/>
          </a:xfrm>
          <a:prstGeom prst="rect">
            <a:avLst/>
          </a:prstGeom>
        </p:spPr>
      </p:pic>
      <p:sp>
        <p:nvSpPr>
          <p:cNvPr id="6" name="Rectangle 5">
            <a:extLst>
              <a:ext uri="{FF2B5EF4-FFF2-40B4-BE49-F238E27FC236}">
                <a16:creationId xmlns:a16="http://schemas.microsoft.com/office/drawing/2014/main" id="{2314C3D0-F851-4FA1-AA5C-98BCC5F5B039}"/>
              </a:ext>
            </a:extLst>
          </p:cNvPr>
          <p:cNvSpPr/>
          <p:nvPr/>
        </p:nvSpPr>
        <p:spPr>
          <a:xfrm>
            <a:off x="0" y="212881"/>
            <a:ext cx="12192000" cy="1963653"/>
          </a:xfrm>
          <a:prstGeom prst="rect">
            <a:avLst/>
          </a:prstGeom>
          <a:solidFill>
            <a:srgbClr val="CC4927">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21BA9A74-EC6B-4558-B288-55BB4C608E94}"/>
              </a:ext>
            </a:extLst>
          </p:cNvPr>
          <p:cNvSpPr txBox="1"/>
          <p:nvPr/>
        </p:nvSpPr>
        <p:spPr>
          <a:xfrm>
            <a:off x="640357" y="438541"/>
            <a:ext cx="4564049" cy="1569660"/>
          </a:xfrm>
          <a:prstGeom prst="rect">
            <a:avLst/>
          </a:prstGeom>
          <a:noFill/>
        </p:spPr>
        <p:txBody>
          <a:bodyPr wrap="square" rtlCol="0">
            <a:spAutoFit/>
          </a:bodyPr>
          <a:lstStyle/>
          <a:p>
            <a:r>
              <a:rPr lang="en-US" sz="9600" b="1" dirty="0">
                <a:solidFill>
                  <a:schemeClr val="bg1"/>
                </a:solidFill>
                <a:latin typeface="Arial" panose="020B0604020202020204" pitchFamily="34" charset="0"/>
                <a:cs typeface="Arial" panose="020B0604020202020204" pitchFamily="34" charset="0"/>
              </a:rPr>
              <a:t>1</a:t>
            </a:r>
            <a:endParaRPr lang="en-US" sz="6000" b="1" dirty="0">
              <a:solidFill>
                <a:schemeClr val="bg1"/>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CB3A408B-C28E-4DF8-B5A7-E85CF0639FC5}"/>
              </a:ext>
            </a:extLst>
          </p:cNvPr>
          <p:cNvSpPr txBox="1"/>
          <p:nvPr/>
        </p:nvSpPr>
        <p:spPr>
          <a:xfrm>
            <a:off x="1604148" y="682612"/>
            <a:ext cx="3616601" cy="830997"/>
          </a:xfrm>
          <a:prstGeom prst="rect">
            <a:avLst/>
          </a:prstGeom>
          <a:noFill/>
        </p:spPr>
        <p:txBody>
          <a:bodyPr wrap="square" rtlCol="0">
            <a:spAutoFit/>
          </a:bodyPr>
          <a:lstStyle/>
          <a:p>
            <a:r>
              <a:rPr lang="en-US" sz="4800" b="1" dirty="0">
                <a:solidFill>
                  <a:schemeClr val="bg1"/>
                </a:solidFill>
                <a:latin typeface="Arial" panose="020B0604020202020204" pitchFamily="34" charset="0"/>
                <a:cs typeface="Arial" panose="020B0604020202020204" pitchFamily="34" charset="0"/>
              </a:rPr>
              <a:t>In Practice</a:t>
            </a:r>
          </a:p>
        </p:txBody>
      </p:sp>
      <p:sp>
        <p:nvSpPr>
          <p:cNvPr id="2" name="Rectangle 1">
            <a:extLst>
              <a:ext uri="{FF2B5EF4-FFF2-40B4-BE49-F238E27FC236}">
                <a16:creationId xmlns:a16="http://schemas.microsoft.com/office/drawing/2014/main" id="{DD2551A4-CD04-B1CA-ED6C-8D86F118A4B2}"/>
              </a:ext>
            </a:extLst>
          </p:cNvPr>
          <p:cNvSpPr/>
          <p:nvPr/>
        </p:nvSpPr>
        <p:spPr>
          <a:xfrm>
            <a:off x="398268" y="2530492"/>
            <a:ext cx="11395463" cy="3231715"/>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83D0C5B5-AEDF-23FF-3702-4A7E1478F7EE}"/>
              </a:ext>
            </a:extLst>
          </p:cNvPr>
          <p:cNvSpPr txBox="1"/>
          <p:nvPr/>
        </p:nvSpPr>
        <p:spPr>
          <a:xfrm>
            <a:off x="1076015" y="3039846"/>
            <a:ext cx="10542777" cy="2092881"/>
          </a:xfrm>
          <a:prstGeom prst="rect">
            <a:avLst/>
          </a:prstGeom>
          <a:noFill/>
        </p:spPr>
        <p:txBody>
          <a:bodyPr wrap="square" rtlCol="0">
            <a:spAutoFit/>
          </a:bodyPr>
          <a:lstStyle/>
          <a:p>
            <a:r>
              <a:rPr lang="en-US" sz="2600" dirty="0">
                <a:latin typeface="Arial" panose="020B0604020202020204" pitchFamily="34" charset="0"/>
                <a:cs typeface="Arial" panose="020B0604020202020204" pitchFamily="34" charset="0"/>
              </a:rPr>
              <a:t>Recognize when you are listening attentively without distractions.</a:t>
            </a:r>
          </a:p>
          <a:p>
            <a:r>
              <a:rPr lang="en-US" sz="2600" dirty="0">
                <a:latin typeface="Arial" panose="020B0604020202020204" pitchFamily="34" charset="0"/>
                <a:cs typeface="Arial" panose="020B0604020202020204" pitchFamily="34" charset="0"/>
              </a:rPr>
              <a:t>Acknowledge how you demonstrate respect in conversations.</a:t>
            </a:r>
          </a:p>
          <a:p>
            <a:r>
              <a:rPr lang="en-US" sz="2600" dirty="0">
                <a:latin typeface="Arial" panose="020B0604020202020204" pitchFamily="34" charset="0"/>
                <a:cs typeface="Arial" panose="020B0604020202020204" pitchFamily="34" charset="0"/>
              </a:rPr>
              <a:t>Observe how you engage with a person's cultural background and disabilities.</a:t>
            </a:r>
          </a:p>
          <a:p>
            <a:r>
              <a:rPr lang="en-US" sz="2600" dirty="0">
                <a:latin typeface="Arial" panose="020B0604020202020204" pitchFamily="34" charset="0"/>
                <a:cs typeface="Arial" panose="020B0604020202020204" pitchFamily="34" charset="0"/>
              </a:rPr>
              <a:t>Utilize LIME to address potential communication barriers.</a:t>
            </a:r>
          </a:p>
        </p:txBody>
      </p:sp>
    </p:spTree>
    <p:custDataLst>
      <p:tags r:id="rId1"/>
    </p:custDataLst>
    <p:extLst>
      <p:ext uri="{BB962C8B-B14F-4D97-AF65-F5344CB8AC3E}">
        <p14:creationId xmlns:p14="http://schemas.microsoft.com/office/powerpoint/2010/main" val="3067964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25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2" grpId="0" animBg="1"/>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6D5DE39-1CD3-CDE5-EAC0-85D0E93A0E4F}"/>
              </a:ext>
            </a:extLst>
          </p:cNvPr>
          <p:cNvSpPr txBox="1"/>
          <p:nvPr/>
        </p:nvSpPr>
        <p:spPr>
          <a:xfrm>
            <a:off x="4352627" y="3790591"/>
            <a:ext cx="4113627" cy="523220"/>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Grant # </a:t>
            </a:r>
            <a:r>
              <a:rPr lang="en-US" sz="2800" b="0" i="0" dirty="0">
                <a:solidFill>
                  <a:srgbClr val="212529"/>
                </a:solidFill>
                <a:effectLst/>
                <a:latin typeface="Arial" panose="020B0604020202020204" pitchFamily="34" charset="0"/>
                <a:cs typeface="Arial" panose="020B0604020202020204" pitchFamily="34" charset="0"/>
              </a:rPr>
              <a:t>1H79SM081783</a:t>
            </a:r>
            <a:endParaRPr lang="en-US" sz="2800" dirty="0">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E96C1B0D-30A5-B692-EA3B-BCCA73758CB9}"/>
              </a:ext>
            </a:extLst>
          </p:cNvPr>
          <p:cNvCxnSpPr/>
          <p:nvPr/>
        </p:nvCxnSpPr>
        <p:spPr>
          <a:xfrm>
            <a:off x="2861801" y="3606861"/>
            <a:ext cx="7095281"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pic>
        <p:nvPicPr>
          <p:cNvPr id="4" name="Picture 3" descr="A black and white logo&#10;&#10;Description automatically generated">
            <a:extLst>
              <a:ext uri="{FF2B5EF4-FFF2-40B4-BE49-F238E27FC236}">
                <a16:creationId xmlns:a16="http://schemas.microsoft.com/office/drawing/2014/main" id="{F02184F7-1D17-91A0-371A-B642E3EF70D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992057" y="2572232"/>
            <a:ext cx="2540000" cy="850900"/>
          </a:xfrm>
          <a:prstGeom prst="rect">
            <a:avLst/>
          </a:prstGeom>
        </p:spPr>
      </p:pic>
    </p:spTree>
    <p:custDataLst>
      <p:tags r:id="rId1"/>
    </p:custDataLst>
    <p:extLst>
      <p:ext uri="{BB962C8B-B14F-4D97-AF65-F5344CB8AC3E}">
        <p14:creationId xmlns:p14="http://schemas.microsoft.com/office/powerpoint/2010/main" val="21348861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6D5DE39-1CD3-CDE5-EAC0-85D0E93A0E4F}"/>
              </a:ext>
            </a:extLst>
          </p:cNvPr>
          <p:cNvSpPr txBox="1"/>
          <p:nvPr/>
        </p:nvSpPr>
        <p:spPr>
          <a:xfrm>
            <a:off x="4720609" y="4213185"/>
            <a:ext cx="3302507" cy="523220"/>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In Conjunction With</a:t>
            </a:r>
          </a:p>
        </p:txBody>
      </p:sp>
      <p:cxnSp>
        <p:nvCxnSpPr>
          <p:cNvPr id="13" name="Straight Connector 12">
            <a:extLst>
              <a:ext uri="{FF2B5EF4-FFF2-40B4-BE49-F238E27FC236}">
                <a16:creationId xmlns:a16="http://schemas.microsoft.com/office/drawing/2014/main" id="{E96C1B0D-30A5-B692-EA3B-BCCA73758CB9}"/>
              </a:ext>
            </a:extLst>
          </p:cNvPr>
          <p:cNvCxnSpPr/>
          <p:nvPr/>
        </p:nvCxnSpPr>
        <p:spPr>
          <a:xfrm>
            <a:off x="2824223" y="3970116"/>
            <a:ext cx="7095281" cy="0"/>
          </a:xfrm>
          <a:prstGeom prst="line">
            <a:avLst/>
          </a:prstGeom>
          <a:ln w="38100">
            <a:solidFill>
              <a:srgbClr val="CC0033"/>
            </a:solidFill>
          </a:ln>
        </p:spPr>
        <p:style>
          <a:lnRef idx="2">
            <a:schemeClr val="accent1"/>
          </a:lnRef>
          <a:fillRef idx="0">
            <a:schemeClr val="accent1"/>
          </a:fillRef>
          <a:effectRef idx="1">
            <a:schemeClr val="accent1"/>
          </a:effectRef>
          <a:fontRef idx="minor">
            <a:schemeClr val="tx1"/>
          </a:fontRef>
        </p:style>
      </p:cxnSp>
      <p:pic>
        <p:nvPicPr>
          <p:cNvPr id="2" name="Picture 1" descr="A black background with red text&#10;&#10;Description automatically generated">
            <a:extLst>
              <a:ext uri="{FF2B5EF4-FFF2-40B4-BE49-F238E27FC236}">
                <a16:creationId xmlns:a16="http://schemas.microsoft.com/office/drawing/2014/main" id="{7642F459-59FF-BD84-8993-859E98B4313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83164" y="2717913"/>
            <a:ext cx="6993512" cy="1161535"/>
          </a:xfrm>
          <a:prstGeom prst="rect">
            <a:avLst/>
          </a:prstGeom>
        </p:spPr>
      </p:pic>
    </p:spTree>
    <p:custDataLst>
      <p:tags r:id="rId1"/>
    </p:custDataLst>
    <p:extLst>
      <p:ext uri="{BB962C8B-B14F-4D97-AF65-F5344CB8AC3E}">
        <p14:creationId xmlns:p14="http://schemas.microsoft.com/office/powerpoint/2010/main" val="205379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11913992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6D5DE39-1CD3-CDE5-EAC0-85D0E93A0E4F}"/>
              </a:ext>
            </a:extLst>
          </p:cNvPr>
          <p:cNvSpPr txBox="1"/>
          <p:nvPr/>
        </p:nvSpPr>
        <p:spPr>
          <a:xfrm>
            <a:off x="5570201" y="4075399"/>
            <a:ext cx="1603324" cy="523220"/>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Presents</a:t>
            </a:r>
          </a:p>
        </p:txBody>
      </p:sp>
      <p:cxnSp>
        <p:nvCxnSpPr>
          <p:cNvPr id="13" name="Straight Connector 12">
            <a:extLst>
              <a:ext uri="{FF2B5EF4-FFF2-40B4-BE49-F238E27FC236}">
                <a16:creationId xmlns:a16="http://schemas.microsoft.com/office/drawing/2014/main" id="{E96C1B0D-30A5-B692-EA3B-BCCA73758CB9}"/>
              </a:ext>
            </a:extLst>
          </p:cNvPr>
          <p:cNvCxnSpPr>
            <a:cxnSpLocks/>
          </p:cNvCxnSpPr>
          <p:nvPr/>
        </p:nvCxnSpPr>
        <p:spPr>
          <a:xfrm>
            <a:off x="2650603" y="3881482"/>
            <a:ext cx="7910620" cy="0"/>
          </a:xfrm>
          <a:prstGeom prst="line">
            <a:avLst/>
          </a:prstGeom>
          <a:ln w="38100">
            <a:solidFill>
              <a:srgbClr val="CC0033"/>
            </a:solidFill>
          </a:ln>
        </p:spPr>
        <p:style>
          <a:lnRef idx="2">
            <a:schemeClr val="accent1"/>
          </a:lnRef>
          <a:fillRef idx="0">
            <a:schemeClr val="accent1"/>
          </a:fillRef>
          <a:effectRef idx="1">
            <a:schemeClr val="accent1"/>
          </a:effectRef>
          <a:fontRef idx="minor">
            <a:schemeClr val="tx1"/>
          </a:fontRef>
        </p:style>
      </p:cxnSp>
      <p:pic>
        <p:nvPicPr>
          <p:cNvPr id="4" name="Picture 3" descr="A close up of a text&#10;&#10;Description automatically generated">
            <a:extLst>
              <a:ext uri="{FF2B5EF4-FFF2-40B4-BE49-F238E27FC236}">
                <a16:creationId xmlns:a16="http://schemas.microsoft.com/office/drawing/2014/main" id="{CCA2B612-E31E-B725-41F7-B7215D001C8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537867" y="2486654"/>
            <a:ext cx="1282570" cy="1200912"/>
          </a:xfrm>
          <a:prstGeom prst="rect">
            <a:avLst/>
          </a:prstGeom>
        </p:spPr>
      </p:pic>
      <p:pic>
        <p:nvPicPr>
          <p:cNvPr id="5" name="Picture 4" descr="A close up of a text&#10;&#10;Description automatically generated">
            <a:extLst>
              <a:ext uri="{FF2B5EF4-FFF2-40B4-BE49-F238E27FC236}">
                <a16:creationId xmlns:a16="http://schemas.microsoft.com/office/drawing/2014/main" id="{3D0DC621-518A-82C9-E2DB-F1242374B8E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972837" y="2508858"/>
            <a:ext cx="6740785" cy="1200912"/>
          </a:xfrm>
          <a:prstGeom prst="rect">
            <a:avLst/>
          </a:prstGeom>
        </p:spPr>
      </p:pic>
    </p:spTree>
    <p:custDataLst>
      <p:tags r:id="rId1"/>
    </p:custDataLst>
    <p:extLst>
      <p:ext uri="{BB962C8B-B14F-4D97-AF65-F5344CB8AC3E}">
        <p14:creationId xmlns:p14="http://schemas.microsoft.com/office/powerpoint/2010/main" val="2526172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ba0238d3aa64de795ea6c0a3f133762">
            <a:extLst>
              <a:ext uri="{FF2B5EF4-FFF2-40B4-BE49-F238E27FC236}">
                <a16:creationId xmlns:a16="http://schemas.microsoft.com/office/drawing/2014/main" id="{6C889DF3-CB97-4981-A73C-C6F10FE38D00}"/>
              </a:ext>
            </a:extLst>
          </p:cNvPr>
          <p:cNvPicPr>
            <a:picLocks/>
          </p:cNvPicPr>
          <p:nvPr/>
        </p:nvPicPr>
        <p:blipFill rotWithShape="1">
          <a:blip r:embed="rId4" cstate="email">
            <a:extLst>
              <a:ext uri="{28A0092B-C50C-407E-A947-70E740481C1C}">
                <a14:useLocalDpi xmlns:a14="http://schemas.microsoft.com/office/drawing/2010/main"/>
              </a:ext>
            </a:extLst>
          </a:blip>
          <a:srcRect/>
          <a:stretch/>
        </p:blipFill>
        <p:spPr>
          <a:xfrm flipH="1">
            <a:off x="0" y="-55659"/>
            <a:ext cx="12192000" cy="6913659"/>
          </a:xfrm>
          <a:prstGeom prst="rect">
            <a:avLst/>
          </a:prstGeom>
        </p:spPr>
      </p:pic>
      <p:sp>
        <p:nvSpPr>
          <p:cNvPr id="6" name="Rectangle 5">
            <a:extLst>
              <a:ext uri="{FF2B5EF4-FFF2-40B4-BE49-F238E27FC236}">
                <a16:creationId xmlns:a16="http://schemas.microsoft.com/office/drawing/2014/main" id="{2314C3D0-F851-4FA1-AA5C-98BCC5F5B039}"/>
              </a:ext>
            </a:extLst>
          </p:cNvPr>
          <p:cNvSpPr/>
          <p:nvPr/>
        </p:nvSpPr>
        <p:spPr>
          <a:xfrm>
            <a:off x="6359265" y="-55659"/>
            <a:ext cx="5475798" cy="6913659"/>
          </a:xfrm>
          <a:prstGeom prst="rect">
            <a:avLst/>
          </a:prstGeom>
          <a:solidFill>
            <a:srgbClr val="CC4927">
              <a:alpha val="9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21BA9A74-EC6B-4558-B288-55BB4C608E94}"/>
              </a:ext>
            </a:extLst>
          </p:cNvPr>
          <p:cNvSpPr txBox="1"/>
          <p:nvPr/>
        </p:nvSpPr>
        <p:spPr>
          <a:xfrm>
            <a:off x="6820440" y="707666"/>
            <a:ext cx="4564049" cy="1569660"/>
          </a:xfrm>
          <a:prstGeom prst="rect">
            <a:avLst/>
          </a:prstGeom>
          <a:noFill/>
        </p:spPr>
        <p:txBody>
          <a:bodyPr wrap="square" rtlCol="0">
            <a:spAutoFit/>
          </a:bodyPr>
          <a:lstStyle/>
          <a:p>
            <a:r>
              <a:rPr lang="en-US" sz="9600" b="1" dirty="0">
                <a:solidFill>
                  <a:schemeClr val="bg1"/>
                </a:solidFill>
                <a:latin typeface="Arial" panose="020B0604020202020204" pitchFamily="34" charset="0"/>
                <a:cs typeface="Arial" panose="020B0604020202020204" pitchFamily="34" charset="0"/>
              </a:rPr>
              <a:t>1</a:t>
            </a:r>
            <a:endParaRPr lang="en-US" sz="6000" b="1" dirty="0">
              <a:solidFill>
                <a:schemeClr val="bg1"/>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CB3A408B-C28E-4DF8-B5A7-E85CF0639FC5}"/>
              </a:ext>
            </a:extLst>
          </p:cNvPr>
          <p:cNvSpPr txBox="1"/>
          <p:nvPr/>
        </p:nvSpPr>
        <p:spPr>
          <a:xfrm>
            <a:off x="7577388" y="940380"/>
            <a:ext cx="4118610" cy="2308324"/>
          </a:xfrm>
          <a:prstGeom prst="rect">
            <a:avLst/>
          </a:prstGeom>
          <a:noFill/>
        </p:spPr>
        <p:txBody>
          <a:bodyPr wrap="square" rtlCol="0">
            <a:spAutoFit/>
          </a:bodyPr>
          <a:lstStyle/>
          <a:p>
            <a:r>
              <a:rPr lang="en-US" sz="3600" b="1" dirty="0">
                <a:solidFill>
                  <a:schemeClr val="bg1"/>
                </a:solidFill>
                <a:latin typeface="Arial" panose="020B0604020202020204" pitchFamily="34" charset="0"/>
                <a:cs typeface="Arial" panose="020B0604020202020204" pitchFamily="34" charset="0"/>
              </a:rPr>
              <a:t>Positive Communication and Barriers to Communication</a:t>
            </a:r>
          </a:p>
        </p:txBody>
      </p:sp>
      <p:sp>
        <p:nvSpPr>
          <p:cNvPr id="18" name="TextBox 17">
            <a:extLst>
              <a:ext uri="{FF2B5EF4-FFF2-40B4-BE49-F238E27FC236}">
                <a16:creationId xmlns:a16="http://schemas.microsoft.com/office/drawing/2014/main" id="{003BAAF3-69ED-4B06-AEE1-48DB79A84D6D}"/>
              </a:ext>
            </a:extLst>
          </p:cNvPr>
          <p:cNvSpPr txBox="1"/>
          <p:nvPr/>
        </p:nvSpPr>
        <p:spPr>
          <a:xfrm>
            <a:off x="6992139" y="3373532"/>
            <a:ext cx="4210050" cy="523220"/>
          </a:xfrm>
          <a:prstGeom prst="rect">
            <a:avLst/>
          </a:prstGeom>
          <a:noFill/>
        </p:spPr>
        <p:txBody>
          <a:bodyPr wrap="square" rtlCol="0">
            <a:spAutoFit/>
          </a:bodyPr>
          <a:lstStyle/>
          <a:p>
            <a:r>
              <a:rPr lang="en-US" sz="2800" b="1" dirty="0">
                <a:solidFill>
                  <a:schemeClr val="bg1"/>
                </a:solidFill>
                <a:latin typeface="Arial" panose="020B0604020202020204" pitchFamily="34" charset="0"/>
                <a:cs typeface="Arial" panose="020B0604020202020204" pitchFamily="34" charset="0"/>
              </a:rPr>
              <a:t>Physical Health Setting</a:t>
            </a:r>
          </a:p>
        </p:txBody>
      </p:sp>
    </p:spTree>
    <p:custDataLst>
      <p:tags r:id="rId1"/>
    </p:custDataLst>
    <p:extLst>
      <p:ext uri="{BB962C8B-B14F-4D97-AF65-F5344CB8AC3E}">
        <p14:creationId xmlns:p14="http://schemas.microsoft.com/office/powerpoint/2010/main" val="2489194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se199d6197d343cc88d36ad7bd114ca8">
            <a:extLst>
              <a:ext uri="{FF2B5EF4-FFF2-40B4-BE49-F238E27FC236}">
                <a16:creationId xmlns:a16="http://schemas.microsoft.com/office/drawing/2014/main" id="{75B3B4AC-8469-4FBD-830C-27D799886562}"/>
              </a:ext>
            </a:extLst>
          </p:cNvPr>
          <p:cNvPicPr>
            <a:picLocks/>
          </p:cNvPicPr>
          <p:nvPr/>
        </p:nvPicPr>
        <p:blipFill>
          <a:blip r:embed="rId4" cstate="email">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tretch>
            <a:fillRect/>
          </a:stretch>
        </p:blipFill>
        <p:spPr>
          <a:xfrm>
            <a:off x="0" y="-451450"/>
            <a:ext cx="12192000" cy="7285341"/>
          </a:xfrm>
          <a:prstGeom prst="rect">
            <a:avLst/>
          </a:prstGeom>
          <a:effectLst/>
        </p:spPr>
      </p:pic>
      <p:sp>
        <p:nvSpPr>
          <p:cNvPr id="11" name="Rectangle 10">
            <a:extLst>
              <a:ext uri="{FF2B5EF4-FFF2-40B4-BE49-F238E27FC236}">
                <a16:creationId xmlns:a16="http://schemas.microsoft.com/office/drawing/2014/main" id="{6A5761EE-59DD-4EB5-99B4-2FB12DA4069C}"/>
              </a:ext>
            </a:extLst>
          </p:cNvPr>
          <p:cNvSpPr/>
          <p:nvPr/>
        </p:nvSpPr>
        <p:spPr>
          <a:xfrm>
            <a:off x="0" y="1583140"/>
            <a:ext cx="12192000" cy="2784144"/>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7" name="Group 26">
            <a:extLst>
              <a:ext uri="{FF2B5EF4-FFF2-40B4-BE49-F238E27FC236}">
                <a16:creationId xmlns:a16="http://schemas.microsoft.com/office/drawing/2014/main" id="{396A50BD-15BB-4C35-A778-B366860E2354}"/>
              </a:ext>
            </a:extLst>
          </p:cNvPr>
          <p:cNvGrpSpPr/>
          <p:nvPr/>
        </p:nvGrpSpPr>
        <p:grpSpPr>
          <a:xfrm>
            <a:off x="968988" y="1774212"/>
            <a:ext cx="2818264" cy="1878674"/>
            <a:chOff x="968988" y="1583140"/>
            <a:chExt cx="2818264" cy="1878674"/>
          </a:xfrm>
        </p:grpSpPr>
        <p:sp>
          <p:nvSpPr>
            <p:cNvPr id="12" name="TextBox 11">
              <a:extLst>
                <a:ext uri="{FF2B5EF4-FFF2-40B4-BE49-F238E27FC236}">
                  <a16:creationId xmlns:a16="http://schemas.microsoft.com/office/drawing/2014/main" id="{775849D9-56E2-45FD-A4D7-540DAF5C111A}"/>
                </a:ext>
              </a:extLst>
            </p:cNvPr>
            <p:cNvSpPr txBox="1"/>
            <p:nvPr/>
          </p:nvSpPr>
          <p:spPr>
            <a:xfrm>
              <a:off x="1071349" y="1583140"/>
              <a:ext cx="914400" cy="800219"/>
            </a:xfrm>
            <a:prstGeom prst="rect">
              <a:avLst/>
            </a:prstGeom>
            <a:noFill/>
          </p:spPr>
          <p:txBody>
            <a:bodyPr wrap="square" rtlCol="0">
              <a:spAutoFit/>
            </a:bodyPr>
            <a:lstStyle/>
            <a:p>
              <a:r>
                <a:rPr lang="en-US" sz="4600" b="1" dirty="0">
                  <a:solidFill>
                    <a:schemeClr val="bg1">
                      <a:lumMod val="65000"/>
                    </a:schemeClr>
                  </a:solidFill>
                  <a:latin typeface="Quicksand Medium" panose="00000600000000000000" pitchFamily="2" charset="0"/>
                </a:rPr>
                <a:t>01</a:t>
              </a:r>
            </a:p>
          </p:txBody>
        </p:sp>
        <p:sp>
          <p:nvSpPr>
            <p:cNvPr id="13" name="TextBox 12">
              <a:extLst>
                <a:ext uri="{FF2B5EF4-FFF2-40B4-BE49-F238E27FC236}">
                  <a16:creationId xmlns:a16="http://schemas.microsoft.com/office/drawing/2014/main" id="{F8DD81F4-59F0-4B9D-B5A0-F1A152DA382C}"/>
                </a:ext>
              </a:extLst>
            </p:cNvPr>
            <p:cNvSpPr txBox="1"/>
            <p:nvPr/>
          </p:nvSpPr>
          <p:spPr>
            <a:xfrm>
              <a:off x="968988" y="2538484"/>
              <a:ext cx="2818264" cy="923330"/>
            </a:xfrm>
            <a:prstGeom prst="rect">
              <a:avLst/>
            </a:prstGeom>
            <a:noFill/>
          </p:spPr>
          <p:txBody>
            <a:bodyPr wrap="square" rtlCol="0">
              <a:spAutoFit/>
            </a:bodyPr>
            <a:lstStyle/>
            <a:p>
              <a:r>
                <a:rPr lang="en-US" b="0" i="0" dirty="0">
                  <a:solidFill>
                    <a:srgbClr val="211D12"/>
                  </a:solidFill>
                  <a:effectLst/>
                  <a:latin typeface="Arial" panose="020B0604020202020204" pitchFamily="34" charset="0"/>
                  <a:cs typeface="Arial" panose="020B0604020202020204" pitchFamily="34" charset="0"/>
                </a:rPr>
                <a:t>List helpful communication skills for helping professions</a:t>
              </a:r>
              <a:endParaRPr lang="en-US" dirty="0">
                <a:solidFill>
                  <a:srgbClr val="211D12"/>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DB06A033-CEF9-4EFE-B49B-D72BD97E73BF}"/>
                </a:ext>
              </a:extLst>
            </p:cNvPr>
            <p:cNvSpPr/>
            <p:nvPr/>
          </p:nvSpPr>
          <p:spPr>
            <a:xfrm>
              <a:off x="1071349" y="2442949"/>
              <a:ext cx="914400" cy="63521"/>
            </a:xfrm>
            <a:prstGeom prst="rect">
              <a:avLst/>
            </a:prstGeom>
            <a:solidFill>
              <a:srgbClr val="CC49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17542"/>
                </a:solidFill>
              </a:endParaRPr>
            </a:p>
          </p:txBody>
        </p:sp>
      </p:grpSp>
      <p:grpSp>
        <p:nvGrpSpPr>
          <p:cNvPr id="28" name="Group 27">
            <a:extLst>
              <a:ext uri="{FF2B5EF4-FFF2-40B4-BE49-F238E27FC236}">
                <a16:creationId xmlns:a16="http://schemas.microsoft.com/office/drawing/2014/main" id="{18A56962-1185-41F1-8357-2D5DF13BC600}"/>
              </a:ext>
            </a:extLst>
          </p:cNvPr>
          <p:cNvGrpSpPr/>
          <p:nvPr/>
        </p:nvGrpSpPr>
        <p:grpSpPr>
          <a:xfrm>
            <a:off x="4711888" y="1774212"/>
            <a:ext cx="2768224" cy="1878674"/>
            <a:chOff x="4662982" y="1640005"/>
            <a:chExt cx="2768224" cy="1878674"/>
          </a:xfrm>
        </p:grpSpPr>
        <p:sp>
          <p:nvSpPr>
            <p:cNvPr id="16" name="TextBox 15">
              <a:extLst>
                <a:ext uri="{FF2B5EF4-FFF2-40B4-BE49-F238E27FC236}">
                  <a16:creationId xmlns:a16="http://schemas.microsoft.com/office/drawing/2014/main" id="{37B00609-F8D7-46D8-88F8-EA9C34EFFECB}"/>
                </a:ext>
              </a:extLst>
            </p:cNvPr>
            <p:cNvSpPr txBox="1"/>
            <p:nvPr/>
          </p:nvSpPr>
          <p:spPr>
            <a:xfrm>
              <a:off x="4717574" y="1640005"/>
              <a:ext cx="914400" cy="800219"/>
            </a:xfrm>
            <a:prstGeom prst="rect">
              <a:avLst/>
            </a:prstGeom>
            <a:noFill/>
          </p:spPr>
          <p:txBody>
            <a:bodyPr wrap="square" rtlCol="0">
              <a:spAutoFit/>
            </a:bodyPr>
            <a:lstStyle/>
            <a:p>
              <a:r>
                <a:rPr lang="en-US" sz="4600" b="1" dirty="0">
                  <a:solidFill>
                    <a:schemeClr val="bg1">
                      <a:lumMod val="65000"/>
                    </a:schemeClr>
                  </a:solidFill>
                  <a:latin typeface="Quicksand Medium" panose="00000600000000000000" pitchFamily="2" charset="0"/>
                </a:rPr>
                <a:t>02</a:t>
              </a:r>
            </a:p>
          </p:txBody>
        </p:sp>
        <p:sp>
          <p:nvSpPr>
            <p:cNvPr id="18" name="TextBox 17">
              <a:extLst>
                <a:ext uri="{FF2B5EF4-FFF2-40B4-BE49-F238E27FC236}">
                  <a16:creationId xmlns:a16="http://schemas.microsoft.com/office/drawing/2014/main" id="{0C18F7C5-A366-4CD1-A0F0-9968B7F92FCE}"/>
                </a:ext>
              </a:extLst>
            </p:cNvPr>
            <p:cNvSpPr txBox="1"/>
            <p:nvPr/>
          </p:nvSpPr>
          <p:spPr>
            <a:xfrm>
              <a:off x="4662982" y="2595349"/>
              <a:ext cx="2768224" cy="923330"/>
            </a:xfrm>
            <a:prstGeom prst="rect">
              <a:avLst/>
            </a:prstGeom>
            <a:noFill/>
          </p:spPr>
          <p:txBody>
            <a:bodyPr wrap="square" rtlCol="0">
              <a:spAutoFit/>
            </a:bodyPr>
            <a:lstStyle/>
            <a:p>
              <a:r>
                <a:rPr lang="en-US" b="0" i="0" dirty="0">
                  <a:solidFill>
                    <a:srgbClr val="211D12"/>
                  </a:solidFill>
                  <a:effectLst/>
                  <a:latin typeface="Arial" panose="020B0604020202020204" pitchFamily="34" charset="0"/>
                  <a:cs typeface="Arial" panose="020B0604020202020204" pitchFamily="34" charset="0"/>
                </a:rPr>
                <a:t>Describe the importance of non-verbal communication </a:t>
              </a:r>
              <a:endParaRPr lang="en-US" dirty="0">
                <a:solidFill>
                  <a:srgbClr val="211D12"/>
                </a:solidFill>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DD936091-B36E-4CDF-BBA9-D8F25096ED03}"/>
                </a:ext>
              </a:extLst>
            </p:cNvPr>
            <p:cNvSpPr/>
            <p:nvPr/>
          </p:nvSpPr>
          <p:spPr>
            <a:xfrm>
              <a:off x="4765342" y="2499814"/>
              <a:ext cx="914400" cy="63521"/>
            </a:xfrm>
            <a:prstGeom prst="rect">
              <a:avLst/>
            </a:prstGeom>
            <a:solidFill>
              <a:srgbClr val="CC49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9" name="Group 28">
            <a:extLst>
              <a:ext uri="{FF2B5EF4-FFF2-40B4-BE49-F238E27FC236}">
                <a16:creationId xmlns:a16="http://schemas.microsoft.com/office/drawing/2014/main" id="{AC5A6012-4EC0-44D8-8DEF-28A7554D5B02}"/>
              </a:ext>
            </a:extLst>
          </p:cNvPr>
          <p:cNvGrpSpPr/>
          <p:nvPr/>
        </p:nvGrpSpPr>
        <p:grpSpPr>
          <a:xfrm>
            <a:off x="8246094" y="1774212"/>
            <a:ext cx="2818264" cy="1573041"/>
            <a:chOff x="8246094" y="1672019"/>
            <a:chExt cx="2818264" cy="1573041"/>
          </a:xfrm>
        </p:grpSpPr>
        <p:sp>
          <p:nvSpPr>
            <p:cNvPr id="22" name="TextBox 21">
              <a:extLst>
                <a:ext uri="{FF2B5EF4-FFF2-40B4-BE49-F238E27FC236}">
                  <a16:creationId xmlns:a16="http://schemas.microsoft.com/office/drawing/2014/main" id="{0F3D27FB-1950-432A-81A9-E4CB365E7FD9}"/>
                </a:ext>
              </a:extLst>
            </p:cNvPr>
            <p:cNvSpPr txBox="1"/>
            <p:nvPr/>
          </p:nvSpPr>
          <p:spPr>
            <a:xfrm>
              <a:off x="8246094" y="2598729"/>
              <a:ext cx="2818264" cy="646331"/>
            </a:xfrm>
            <a:prstGeom prst="rect">
              <a:avLst/>
            </a:prstGeom>
            <a:noFill/>
          </p:spPr>
          <p:txBody>
            <a:bodyPr wrap="square">
              <a:spAutoFit/>
            </a:bodyPr>
            <a:lstStyle/>
            <a:p>
              <a:r>
                <a:rPr lang="en-US" b="0" i="0" dirty="0">
                  <a:solidFill>
                    <a:srgbClr val="211D12"/>
                  </a:solidFill>
                  <a:effectLst/>
                  <a:latin typeface="Arial" panose="020B0604020202020204" pitchFamily="34" charset="0"/>
                  <a:cs typeface="Arial" panose="020B0604020202020204" pitchFamily="34" charset="0"/>
                </a:rPr>
                <a:t>Identify common communication barriers</a:t>
              </a:r>
              <a:endParaRPr lang="en-US" dirty="0">
                <a:solidFill>
                  <a:srgbClr val="211D12"/>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0D83E93E-A097-47B5-A36D-4621E035240C}"/>
                </a:ext>
              </a:extLst>
            </p:cNvPr>
            <p:cNvSpPr txBox="1"/>
            <p:nvPr/>
          </p:nvSpPr>
          <p:spPr>
            <a:xfrm>
              <a:off x="8293286" y="1672019"/>
              <a:ext cx="914400" cy="800219"/>
            </a:xfrm>
            <a:prstGeom prst="rect">
              <a:avLst/>
            </a:prstGeom>
            <a:noFill/>
          </p:spPr>
          <p:txBody>
            <a:bodyPr wrap="square" rtlCol="0">
              <a:spAutoFit/>
            </a:bodyPr>
            <a:lstStyle/>
            <a:p>
              <a:r>
                <a:rPr lang="en-US" sz="4600" b="1" dirty="0">
                  <a:solidFill>
                    <a:schemeClr val="bg1">
                      <a:lumMod val="65000"/>
                    </a:schemeClr>
                  </a:solidFill>
                  <a:latin typeface="Quicksand Medium" panose="00000600000000000000" pitchFamily="2" charset="0"/>
                </a:rPr>
                <a:t>03</a:t>
              </a:r>
            </a:p>
          </p:txBody>
        </p:sp>
        <p:sp>
          <p:nvSpPr>
            <p:cNvPr id="26" name="Rectangle 25">
              <a:extLst>
                <a:ext uri="{FF2B5EF4-FFF2-40B4-BE49-F238E27FC236}">
                  <a16:creationId xmlns:a16="http://schemas.microsoft.com/office/drawing/2014/main" id="{0592A85F-0F87-4AC8-8AC0-DF163B05CE70}"/>
                </a:ext>
              </a:extLst>
            </p:cNvPr>
            <p:cNvSpPr/>
            <p:nvPr/>
          </p:nvSpPr>
          <p:spPr>
            <a:xfrm>
              <a:off x="8341054" y="2531828"/>
              <a:ext cx="914400" cy="63521"/>
            </a:xfrm>
            <a:prstGeom prst="rect">
              <a:avLst/>
            </a:prstGeom>
            <a:solidFill>
              <a:srgbClr val="CC49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TextBox 4">
            <a:extLst>
              <a:ext uri="{FF2B5EF4-FFF2-40B4-BE49-F238E27FC236}">
                <a16:creationId xmlns:a16="http://schemas.microsoft.com/office/drawing/2014/main" id="{1B7EECAF-F613-ABF6-6687-5D5BD7AC86A9}"/>
              </a:ext>
            </a:extLst>
          </p:cNvPr>
          <p:cNvSpPr txBox="1"/>
          <p:nvPr/>
        </p:nvSpPr>
        <p:spPr>
          <a:xfrm>
            <a:off x="7276553" y="236128"/>
            <a:ext cx="4364563" cy="769441"/>
          </a:xfrm>
          <a:prstGeom prst="rect">
            <a:avLst/>
          </a:prstGeom>
          <a:noFill/>
        </p:spPr>
        <p:txBody>
          <a:bodyPr wrap="square" rtlCol="0">
            <a:spAutoFit/>
          </a:bodyPr>
          <a:lstStyle/>
          <a:p>
            <a:r>
              <a:rPr lang="en-US" sz="4400" b="1" dirty="0">
                <a:solidFill>
                  <a:srgbClr val="CC4927"/>
                </a:solidFill>
                <a:latin typeface="Arial" panose="020B0604020202020204" pitchFamily="34" charset="0"/>
                <a:cs typeface="Arial" panose="020B0604020202020204" pitchFamily="34" charset="0"/>
              </a:rPr>
              <a:t>Objectives</a:t>
            </a:r>
          </a:p>
        </p:txBody>
      </p:sp>
    </p:spTree>
    <p:custDataLst>
      <p:tags r:id="rId1"/>
    </p:custDataLst>
    <p:extLst>
      <p:ext uri="{BB962C8B-B14F-4D97-AF65-F5344CB8AC3E}">
        <p14:creationId xmlns:p14="http://schemas.microsoft.com/office/powerpoint/2010/main" val="1944768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750"/>
                                        <p:tgtEl>
                                          <p:spTgt spid="11"/>
                                        </p:tgtEl>
                                      </p:cBhvr>
                                    </p:animEffect>
                                  </p:childTnLst>
                                </p:cTn>
                              </p:par>
                              <p:par>
                                <p:cTn id="8" presetID="10" presetClass="entr" presetSubtype="0" fill="hold" nodeType="withEffect">
                                  <p:stCondLst>
                                    <p:cond delay="150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750"/>
                                        <p:tgtEl>
                                          <p:spTgt spid="27"/>
                                        </p:tgtEl>
                                      </p:cBhvr>
                                    </p:animEffect>
                                  </p:childTnLst>
                                </p:cTn>
                              </p:par>
                              <p:par>
                                <p:cTn id="11" presetID="10" presetClass="entr" presetSubtype="0" fill="hold" nodeType="withEffect">
                                  <p:stCondLst>
                                    <p:cond delay="250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750"/>
                                        <p:tgtEl>
                                          <p:spTgt spid="28"/>
                                        </p:tgtEl>
                                      </p:cBhvr>
                                    </p:animEffect>
                                  </p:childTnLst>
                                </p:cTn>
                              </p:par>
                              <p:par>
                                <p:cTn id="14" presetID="10" presetClass="entr" presetSubtype="0" fill="hold" nodeType="withEffect">
                                  <p:stCondLst>
                                    <p:cond delay="325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75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erson listening to a sound wave">
            <a:extLst>
              <a:ext uri="{FF2B5EF4-FFF2-40B4-BE49-F238E27FC236}">
                <a16:creationId xmlns:a16="http://schemas.microsoft.com/office/drawing/2014/main" id="{382F4773-EB8F-2D39-415E-DF2AAC4DC7BE}"/>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t="-16926"/>
          <a:stretch/>
        </p:blipFill>
        <p:spPr>
          <a:xfrm>
            <a:off x="0" y="-1165077"/>
            <a:ext cx="12218069" cy="8145379"/>
          </a:xfrm>
          <a:prstGeom prst="rect">
            <a:avLst/>
          </a:prstGeom>
        </p:spPr>
      </p:pic>
      <p:sp>
        <p:nvSpPr>
          <p:cNvPr id="4" name="Rectangle 3">
            <a:extLst>
              <a:ext uri="{FF2B5EF4-FFF2-40B4-BE49-F238E27FC236}">
                <a16:creationId xmlns:a16="http://schemas.microsoft.com/office/drawing/2014/main" id="{34265D6C-6595-4CE3-9E72-83180BEA4209}"/>
              </a:ext>
            </a:extLst>
          </p:cNvPr>
          <p:cNvSpPr/>
          <p:nvPr/>
        </p:nvSpPr>
        <p:spPr>
          <a:xfrm>
            <a:off x="5667375" y="0"/>
            <a:ext cx="6051025" cy="685800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4083601D-AD3C-4B65-B01A-CE9A5B7F59FC}"/>
              </a:ext>
            </a:extLst>
          </p:cNvPr>
          <p:cNvSpPr txBox="1"/>
          <p:nvPr/>
        </p:nvSpPr>
        <p:spPr>
          <a:xfrm>
            <a:off x="6238875" y="2574350"/>
            <a:ext cx="5105400" cy="2677656"/>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Essential for helping professions to create effective "therapeutic" environments</a:t>
            </a:r>
          </a:p>
          <a:p>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What constitutes effective communication?</a:t>
            </a:r>
          </a:p>
        </p:txBody>
      </p:sp>
      <p:sp>
        <p:nvSpPr>
          <p:cNvPr id="5" name="TextBox 4">
            <a:extLst>
              <a:ext uri="{FF2B5EF4-FFF2-40B4-BE49-F238E27FC236}">
                <a16:creationId xmlns:a16="http://schemas.microsoft.com/office/drawing/2014/main" id="{9A1573C3-358D-4943-BD7B-541DDB567F6C}"/>
              </a:ext>
            </a:extLst>
          </p:cNvPr>
          <p:cNvSpPr txBox="1"/>
          <p:nvPr/>
        </p:nvSpPr>
        <p:spPr>
          <a:xfrm>
            <a:off x="6238875" y="1009115"/>
            <a:ext cx="5260398" cy="1200329"/>
          </a:xfrm>
          <a:prstGeom prst="rect">
            <a:avLst/>
          </a:prstGeom>
          <a:noFill/>
        </p:spPr>
        <p:txBody>
          <a:bodyPr wrap="square" rtlCol="0">
            <a:spAutoFit/>
          </a:bodyPr>
          <a:lstStyle/>
          <a:p>
            <a:r>
              <a:rPr lang="en-US" sz="3600" b="1" dirty="0">
                <a:solidFill>
                  <a:srgbClr val="CC4927"/>
                </a:solidFill>
                <a:latin typeface="Arial" panose="020B0604020202020204" pitchFamily="34" charset="0"/>
                <a:cs typeface="Arial" panose="020B0604020202020204" pitchFamily="34" charset="0"/>
              </a:rPr>
              <a:t>Importance of</a:t>
            </a:r>
            <a:br>
              <a:rPr lang="en-US" sz="3600" b="1" dirty="0">
                <a:solidFill>
                  <a:srgbClr val="CC4927"/>
                </a:solidFill>
                <a:latin typeface="Arial" panose="020B0604020202020204" pitchFamily="34" charset="0"/>
                <a:cs typeface="Arial" panose="020B0604020202020204" pitchFamily="34" charset="0"/>
              </a:rPr>
            </a:br>
            <a:r>
              <a:rPr lang="en-US" sz="3600" b="1" dirty="0">
                <a:solidFill>
                  <a:srgbClr val="CC4927"/>
                </a:solidFill>
                <a:latin typeface="Arial" panose="020B0604020202020204" pitchFamily="34" charset="0"/>
                <a:cs typeface="Arial" panose="020B0604020202020204" pitchFamily="34" charset="0"/>
              </a:rPr>
              <a:t>Good Communication</a:t>
            </a:r>
          </a:p>
        </p:txBody>
      </p:sp>
      <p:sp>
        <p:nvSpPr>
          <p:cNvPr id="6" name="Rectangle 5">
            <a:extLst>
              <a:ext uri="{FF2B5EF4-FFF2-40B4-BE49-F238E27FC236}">
                <a16:creationId xmlns:a16="http://schemas.microsoft.com/office/drawing/2014/main" id="{8DF9A129-B319-4A0C-86C0-70465FA5152B}"/>
              </a:ext>
            </a:extLst>
          </p:cNvPr>
          <p:cNvSpPr/>
          <p:nvPr/>
        </p:nvSpPr>
        <p:spPr>
          <a:xfrm>
            <a:off x="11666012" y="0"/>
            <a:ext cx="104775" cy="6858000"/>
          </a:xfrm>
          <a:prstGeom prst="rect">
            <a:avLst/>
          </a:prstGeom>
          <a:solidFill>
            <a:srgbClr val="CC49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994792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2" presetClass="entr" presetSubtype="1" fill="hold" grpId="0" nodeType="withEffect">
                                  <p:stCondLst>
                                    <p:cond delay="25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750"/>
                                        <p:tgtEl>
                                          <p:spTgt spid="6"/>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erson listening to a sound wave">
            <a:extLst>
              <a:ext uri="{FF2B5EF4-FFF2-40B4-BE49-F238E27FC236}">
                <a16:creationId xmlns:a16="http://schemas.microsoft.com/office/drawing/2014/main" id="{382F4773-EB8F-2D39-415E-DF2AAC4DC7BE}"/>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t="-16926"/>
          <a:stretch/>
        </p:blipFill>
        <p:spPr>
          <a:xfrm>
            <a:off x="0" y="-1178931"/>
            <a:ext cx="6035353" cy="8036931"/>
          </a:xfrm>
          <a:prstGeom prst="rect">
            <a:avLst/>
          </a:prstGeom>
        </p:spPr>
      </p:pic>
      <p:sp>
        <p:nvSpPr>
          <p:cNvPr id="4" name="Rectangle 3">
            <a:extLst>
              <a:ext uri="{FF2B5EF4-FFF2-40B4-BE49-F238E27FC236}">
                <a16:creationId xmlns:a16="http://schemas.microsoft.com/office/drawing/2014/main" id="{34265D6C-6595-4CE3-9E72-83180BEA4209}"/>
              </a:ext>
            </a:extLst>
          </p:cNvPr>
          <p:cNvSpPr/>
          <p:nvPr/>
        </p:nvSpPr>
        <p:spPr>
          <a:xfrm>
            <a:off x="6096000" y="0"/>
            <a:ext cx="6051025" cy="685800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4083601D-AD3C-4B65-B01A-CE9A5B7F59FC}"/>
              </a:ext>
            </a:extLst>
          </p:cNvPr>
          <p:cNvSpPr txBox="1"/>
          <p:nvPr/>
        </p:nvSpPr>
        <p:spPr>
          <a:xfrm>
            <a:off x="6372676" y="2671697"/>
            <a:ext cx="5232689" cy="3077766"/>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A vital skill that builds strong relationships </a:t>
            </a:r>
          </a:p>
          <a:p>
            <a:r>
              <a:rPr lang="en-US" sz="2800" dirty="0">
                <a:latin typeface="Arial" panose="020B0604020202020204" pitchFamily="34" charset="0"/>
                <a:cs typeface="Arial" panose="020B0604020202020204" pitchFamily="34" charset="0"/>
              </a:rPr>
              <a:t>Allows us to explore diverse experiences</a:t>
            </a:r>
          </a:p>
          <a:p>
            <a:r>
              <a:rPr lang="en-US" sz="2800" dirty="0">
                <a:latin typeface="Arial" panose="020B0604020202020204" pitchFamily="34" charset="0"/>
                <a:cs typeface="Arial" panose="020B0604020202020204" pitchFamily="34" charset="0"/>
              </a:rPr>
              <a:t>Involves active listening, empathy, and understanding</a:t>
            </a:r>
          </a:p>
          <a:p>
            <a:endParaRPr lang="en-US" sz="26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7B0EFBA4-626B-7D41-089B-B8A5E8DDD2DB}"/>
              </a:ext>
            </a:extLst>
          </p:cNvPr>
          <p:cNvSpPr txBox="1"/>
          <p:nvPr/>
        </p:nvSpPr>
        <p:spPr>
          <a:xfrm>
            <a:off x="6372676" y="937970"/>
            <a:ext cx="5232689" cy="1323439"/>
          </a:xfrm>
          <a:prstGeom prst="rect">
            <a:avLst/>
          </a:prstGeom>
          <a:noFill/>
        </p:spPr>
        <p:txBody>
          <a:bodyPr wrap="square" rtlCol="0">
            <a:spAutoFit/>
          </a:bodyPr>
          <a:lstStyle/>
          <a:p>
            <a:r>
              <a:rPr lang="en-US" sz="4000" b="1" dirty="0">
                <a:solidFill>
                  <a:srgbClr val="CC4927"/>
                </a:solidFill>
                <a:latin typeface="Arial" panose="020B0604020202020204" pitchFamily="34" charset="0"/>
                <a:cs typeface="Arial" panose="020B0604020202020204" pitchFamily="34" charset="0"/>
              </a:rPr>
              <a:t>Positive Communication …</a:t>
            </a:r>
          </a:p>
        </p:txBody>
      </p:sp>
    </p:spTree>
    <p:custDataLst>
      <p:tags r:id="rId1"/>
    </p:custDataLst>
    <p:extLst>
      <p:ext uri="{BB962C8B-B14F-4D97-AF65-F5344CB8AC3E}">
        <p14:creationId xmlns:p14="http://schemas.microsoft.com/office/powerpoint/2010/main" val="352253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finger on a wooden block">
            <a:extLst>
              <a:ext uri="{FF2B5EF4-FFF2-40B4-BE49-F238E27FC236}">
                <a16:creationId xmlns:a16="http://schemas.microsoft.com/office/drawing/2014/main" id="{701340B6-DA2F-E1BA-DF97-7D8DA1D1536F}"/>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p:blipFill>
        <p:spPr>
          <a:xfrm>
            <a:off x="-25962" y="14540"/>
            <a:ext cx="5921436" cy="6858000"/>
          </a:xfrm>
          <a:prstGeom prst="rect">
            <a:avLst/>
          </a:prstGeom>
        </p:spPr>
      </p:pic>
      <p:sp>
        <p:nvSpPr>
          <p:cNvPr id="4" name="Rectangle 3">
            <a:extLst>
              <a:ext uri="{FF2B5EF4-FFF2-40B4-BE49-F238E27FC236}">
                <a16:creationId xmlns:a16="http://schemas.microsoft.com/office/drawing/2014/main" id="{34265D6C-6595-4CE3-9E72-83180BEA4209}"/>
              </a:ext>
            </a:extLst>
          </p:cNvPr>
          <p:cNvSpPr/>
          <p:nvPr/>
        </p:nvSpPr>
        <p:spPr>
          <a:xfrm>
            <a:off x="6096000" y="0"/>
            <a:ext cx="6051025" cy="685800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4083601D-AD3C-4B65-B01A-CE9A5B7F59FC}"/>
              </a:ext>
            </a:extLst>
          </p:cNvPr>
          <p:cNvSpPr txBox="1"/>
          <p:nvPr/>
        </p:nvSpPr>
        <p:spPr>
          <a:xfrm>
            <a:off x="6372676" y="2242600"/>
            <a:ext cx="5514524" cy="3108543"/>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Prepare to listen actively</a:t>
            </a:r>
          </a:p>
          <a:p>
            <a:r>
              <a:rPr lang="en-US" sz="2800" dirty="0">
                <a:latin typeface="Arial" panose="020B0604020202020204" pitchFamily="34" charset="0"/>
                <a:cs typeface="Arial" panose="020B0604020202020204" pitchFamily="34" charset="0"/>
              </a:rPr>
              <a:t>Pay attention to non-verbal cues</a:t>
            </a:r>
          </a:p>
          <a:p>
            <a:r>
              <a:rPr lang="en-US" sz="2800" dirty="0">
                <a:latin typeface="Arial" panose="020B0604020202020204" pitchFamily="34" charset="0"/>
                <a:cs typeface="Arial" panose="020B0604020202020204" pitchFamily="34" charset="0"/>
              </a:rPr>
              <a:t>Pose open-ended questions</a:t>
            </a:r>
          </a:p>
          <a:p>
            <a:r>
              <a:rPr lang="en-US" sz="2800" dirty="0">
                <a:latin typeface="Arial" panose="020B0604020202020204" pitchFamily="34" charset="0"/>
                <a:cs typeface="Arial" panose="020B0604020202020204" pitchFamily="34" charset="0"/>
              </a:rPr>
              <a:t>Allow sufficient time for responses</a:t>
            </a:r>
          </a:p>
          <a:p>
            <a:r>
              <a:rPr lang="en-US" sz="2800" dirty="0">
                <a:latin typeface="Arial" panose="020B0604020202020204" pitchFamily="34" charset="0"/>
                <a:cs typeface="Arial" panose="020B0604020202020204" pitchFamily="34" charset="0"/>
              </a:rPr>
              <a:t>Convey clear messages</a:t>
            </a:r>
          </a:p>
          <a:p>
            <a:r>
              <a:rPr lang="en-US" sz="2800" dirty="0">
                <a:latin typeface="Arial" panose="020B0604020202020204" pitchFamily="34" charset="0"/>
                <a:cs typeface="Arial" panose="020B0604020202020204" pitchFamily="34" charset="0"/>
              </a:rPr>
              <a:t>Minimize distractions</a:t>
            </a:r>
          </a:p>
        </p:txBody>
      </p:sp>
      <p:sp>
        <p:nvSpPr>
          <p:cNvPr id="17" name="TextBox 16">
            <a:extLst>
              <a:ext uri="{FF2B5EF4-FFF2-40B4-BE49-F238E27FC236}">
                <a16:creationId xmlns:a16="http://schemas.microsoft.com/office/drawing/2014/main" id="{CBBCE524-25BA-1E3C-4D13-7E181E2796B3}"/>
              </a:ext>
            </a:extLst>
          </p:cNvPr>
          <p:cNvSpPr txBox="1"/>
          <p:nvPr/>
        </p:nvSpPr>
        <p:spPr>
          <a:xfrm>
            <a:off x="6372676" y="1090370"/>
            <a:ext cx="4364563" cy="1323439"/>
          </a:xfrm>
          <a:prstGeom prst="rect">
            <a:avLst/>
          </a:prstGeom>
          <a:noFill/>
        </p:spPr>
        <p:txBody>
          <a:bodyPr wrap="square" rtlCol="0">
            <a:spAutoFit/>
          </a:bodyPr>
          <a:lstStyle/>
          <a:p>
            <a:r>
              <a:rPr lang="en-US" sz="4000" b="1" dirty="0">
                <a:solidFill>
                  <a:srgbClr val="CC4927"/>
                </a:solidFill>
                <a:latin typeface="Arial" panose="020B0604020202020204" pitchFamily="34" charset="0"/>
                <a:cs typeface="Arial" panose="020B0604020202020204" pitchFamily="34" charset="0"/>
              </a:rPr>
              <a:t>Strategies </a:t>
            </a:r>
            <a:br>
              <a:rPr lang="en-US" sz="4000" b="1" dirty="0">
                <a:solidFill>
                  <a:srgbClr val="CC4927"/>
                </a:solidFill>
                <a:latin typeface="Arial" panose="020B0604020202020204" pitchFamily="34" charset="0"/>
                <a:cs typeface="Arial" panose="020B0604020202020204" pitchFamily="34" charset="0"/>
              </a:rPr>
            </a:br>
            <a:endParaRPr lang="en-US" sz="4000" b="1" dirty="0">
              <a:solidFill>
                <a:schemeClr val="bg1">
                  <a:lumMod val="65000"/>
                </a:schemeClr>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959275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A1573C3-358D-4943-BD7B-541DDB567F6C}"/>
              </a:ext>
            </a:extLst>
          </p:cNvPr>
          <p:cNvSpPr txBox="1"/>
          <p:nvPr/>
        </p:nvSpPr>
        <p:spPr>
          <a:xfrm>
            <a:off x="5127547" y="553342"/>
            <a:ext cx="6445328" cy="1200329"/>
          </a:xfrm>
          <a:prstGeom prst="rect">
            <a:avLst/>
          </a:prstGeom>
          <a:noFill/>
        </p:spPr>
        <p:txBody>
          <a:bodyPr wrap="square" rtlCol="0">
            <a:spAutoFit/>
          </a:bodyPr>
          <a:lstStyle/>
          <a:p>
            <a:r>
              <a:rPr lang="en-US" sz="3600" b="1" dirty="0">
                <a:solidFill>
                  <a:srgbClr val="CC4927"/>
                </a:solidFill>
                <a:latin typeface="Arial" panose="020B0604020202020204" pitchFamily="34" charset="0"/>
                <a:cs typeface="Arial" panose="020B0604020202020204" pitchFamily="34" charset="0"/>
              </a:rPr>
              <a:t>Examples</a:t>
            </a:r>
            <a:r>
              <a:rPr lang="en-US" sz="3600" b="1" dirty="0">
                <a:solidFill>
                  <a:srgbClr val="F2BE00"/>
                </a:solidFill>
                <a:latin typeface="Arial" panose="020B0604020202020204" pitchFamily="34" charset="0"/>
                <a:cs typeface="Arial" panose="020B0604020202020204" pitchFamily="34" charset="0"/>
              </a:rPr>
              <a:t> </a:t>
            </a:r>
            <a:br>
              <a:rPr lang="en-US" sz="3600" b="1" dirty="0">
                <a:solidFill>
                  <a:srgbClr val="F2BE00"/>
                </a:solidFill>
                <a:latin typeface="Arial" panose="020B0604020202020204" pitchFamily="34" charset="0"/>
                <a:cs typeface="Arial" panose="020B0604020202020204" pitchFamily="34" charset="0"/>
              </a:rPr>
            </a:br>
            <a:r>
              <a:rPr lang="en-US" sz="3600" b="1" dirty="0">
                <a:solidFill>
                  <a:schemeClr val="bg1">
                    <a:lumMod val="65000"/>
                  </a:schemeClr>
                </a:solidFill>
                <a:latin typeface="Arial" panose="020B0604020202020204" pitchFamily="34" charset="0"/>
                <a:cs typeface="Arial" panose="020B0604020202020204" pitchFamily="34" charset="0"/>
              </a:rPr>
              <a:t>of Positive Communication</a:t>
            </a:r>
          </a:p>
        </p:txBody>
      </p:sp>
      <p:sp>
        <p:nvSpPr>
          <p:cNvPr id="7" name="TextBox 6">
            <a:extLst>
              <a:ext uri="{FF2B5EF4-FFF2-40B4-BE49-F238E27FC236}">
                <a16:creationId xmlns:a16="http://schemas.microsoft.com/office/drawing/2014/main" id="{4083601D-AD3C-4B65-B01A-CE9A5B7F59FC}"/>
              </a:ext>
            </a:extLst>
          </p:cNvPr>
          <p:cNvSpPr txBox="1"/>
          <p:nvPr/>
        </p:nvSpPr>
        <p:spPr>
          <a:xfrm>
            <a:off x="5127546" y="1895435"/>
            <a:ext cx="6480049" cy="3108543"/>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Greet the patient as they enter the room</a:t>
            </a:r>
          </a:p>
          <a:p>
            <a:r>
              <a:rPr lang="en-US" sz="2800" dirty="0">
                <a:latin typeface="Arial" panose="020B0604020202020204" pitchFamily="34" charset="0"/>
                <a:cs typeface="Arial" panose="020B0604020202020204" pitchFamily="34" charset="0"/>
              </a:rPr>
              <a:t>Organize and put away files and folders</a:t>
            </a:r>
          </a:p>
          <a:p>
            <a:r>
              <a:rPr lang="en-US" sz="2800" dirty="0">
                <a:latin typeface="Arial" panose="020B0604020202020204" pitchFamily="34" charset="0"/>
                <a:cs typeface="Arial" panose="020B0604020202020204" pitchFamily="34" charset="0"/>
              </a:rPr>
              <a:t>Maintain an open body posture</a:t>
            </a:r>
          </a:p>
          <a:p>
            <a:r>
              <a:rPr lang="en-US" sz="2800" dirty="0">
                <a:latin typeface="Arial" panose="020B0604020202020204" pitchFamily="34" charset="0"/>
                <a:cs typeface="Arial" panose="020B0604020202020204" pitchFamily="34" charset="0"/>
              </a:rPr>
              <a:t>Acknowledge the patient's situation</a:t>
            </a:r>
          </a:p>
          <a:p>
            <a:r>
              <a:rPr lang="en-US" sz="2800" dirty="0">
                <a:latin typeface="Arial" panose="020B0604020202020204" pitchFamily="34" charset="0"/>
                <a:cs typeface="Arial" panose="020B0604020202020204" pitchFamily="34" charset="0"/>
              </a:rPr>
              <a:t>Offer support and reassurance</a:t>
            </a:r>
          </a:p>
          <a:p>
            <a:r>
              <a:rPr lang="en-US" sz="2800" dirty="0">
                <a:latin typeface="Arial" panose="020B0604020202020204" pitchFamily="34" charset="0"/>
                <a:cs typeface="Arial" panose="020B0604020202020204" pitchFamily="34" charset="0"/>
              </a:rPr>
              <a:t>Encourage the patient to ask questions</a:t>
            </a:r>
            <a:endParaRPr lang="en-US" sz="2400" dirty="0">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202460B0-D011-4F45-9018-967912819A6A}"/>
              </a:ext>
            </a:extLst>
          </p:cNvPr>
          <p:cNvSpPr/>
          <p:nvPr/>
        </p:nvSpPr>
        <p:spPr>
          <a:xfrm>
            <a:off x="3803264" y="447675"/>
            <a:ext cx="108438" cy="2981325"/>
          </a:xfrm>
          <a:prstGeom prst="rect">
            <a:avLst/>
          </a:prstGeom>
          <a:solidFill>
            <a:srgbClr val="CC4927"/>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smiling child psychologist with clipboard pointing at chair and looking at camera">
            <a:extLst>
              <a:ext uri="{FF2B5EF4-FFF2-40B4-BE49-F238E27FC236}">
                <a16:creationId xmlns:a16="http://schemas.microsoft.com/office/drawing/2014/main" id="{27AA1D29-514C-7C1B-5181-2BBF2A0BF694}"/>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p:blipFill>
        <p:spPr>
          <a:xfrm>
            <a:off x="619125" y="3731004"/>
            <a:ext cx="4076701" cy="2679321"/>
          </a:xfrm>
          <a:prstGeom prst="rect">
            <a:avLst/>
          </a:prstGeom>
        </p:spPr>
      </p:pic>
      <p:pic>
        <p:nvPicPr>
          <p:cNvPr id="2" name="Picture 1" descr="Child with mother and physician interacting">
            <a:extLst>
              <a:ext uri="{FF2B5EF4-FFF2-40B4-BE49-F238E27FC236}">
                <a16:creationId xmlns:a16="http://schemas.microsoft.com/office/drawing/2014/main" id="{5449645C-0118-C819-6955-6059BCC083FF}"/>
              </a:ext>
            </a:extLst>
          </p:cNvPr>
          <p:cNvPicPr>
            <a:picLocks noChangeAspect="1"/>
          </p:cNvPicPr>
          <p:nvPr/>
        </p:nvPicPr>
        <p:blipFill>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p:blipFill>
        <p:spPr>
          <a:xfrm>
            <a:off x="619125" y="424406"/>
            <a:ext cx="3052330" cy="2942058"/>
          </a:xfrm>
          <a:prstGeom prst="rect">
            <a:avLst/>
          </a:prstGeom>
        </p:spPr>
      </p:pic>
    </p:spTree>
    <p:custDataLst>
      <p:tags r:id="rId1"/>
    </p:custDataLst>
    <p:extLst>
      <p:ext uri="{BB962C8B-B14F-4D97-AF65-F5344CB8AC3E}">
        <p14:creationId xmlns:p14="http://schemas.microsoft.com/office/powerpoint/2010/main" val="3430277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par>
                          <p:cTn id="8" fill="hold">
                            <p:stCondLst>
                              <p:cond delay="125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COUNT" val="20"/>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0"/>
  <p:tag name="ARTICULATE_USED_LAYOUT" val="7"/>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57"/>
  <p:tag name="ARTICULATE_USED_LAYOUT" val="7"/>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57"/>
  <p:tag name="ARTICULATE_USED_LAYOUT" val="7"/>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0"/>
  <p:tag name="ARTICULATE_USED_LAYOUT" val="7"/>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0"/>
  <p:tag name="ARTICULATE_USED_LAYOUT" val="7"/>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57"/>
  <p:tag name="ARTICULATE_USED_LAYOUT" val="7"/>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57"/>
  <p:tag name="ARTICULATE_USED_LAYOUT" val="7"/>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DUPLICATEID" val="888ee1586b184c65acc3bd05d85a56f2"/>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56"/>
  <p:tag name="ARTICULATE_USED_LAYOUT" val="7"/>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56"/>
  <p:tag name="ARTICULATE_USED_LAYOUT" val="7"/>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UDIO_ID" val="257"/>
  <p:tag name="ARTICULATE_TITLE_TAG" val="Simple objectives"/>
  <p:tag name="ARTICULATE_NAV_LEVEL" val="1"/>
  <p:tag name="ARTICULATE_TOC_EXPANDED" val="True"/>
  <p:tag name="ARTICULATE_SLIDE_PRESENTER_GUID" val="a130088b-3dc4-4e92-ba72-ba59afbb50ec"/>
  <p:tag name="ARTICULATE_SLIDE_PAUSE" val="1"/>
  <p:tag name="ARTICULATE_HIDE_SLIDE" val="0"/>
  <p:tag name="ARTICULATE_PLAYER_CONTROL_PREVIOUS" val="True"/>
  <p:tag name="ARTICULATE_PLAYER_CONTROL_NEXT" val="True"/>
  <p:tag name="ARTICULATE_USED_LAYOUT" val="7"/>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57"/>
  <p:tag name="ARTICULATE_USED_LAYOUT" val="7"/>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57"/>
  <p:tag name="ARTICULATE_USED_LAYOUT" val="7"/>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57"/>
  <p:tag name="ARTICULATE_USED_LAYOUT" val="7"/>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15150</TotalTime>
  <Words>4359</Words>
  <Application>Microsoft Office PowerPoint</Application>
  <PresentationFormat>Widescreen</PresentationFormat>
  <Paragraphs>299</Paragraphs>
  <Slides>20</Slides>
  <Notes>20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Aptos</vt:lpstr>
      <vt:lpstr>Aptos Display</vt:lpstr>
      <vt:lpstr>Arial</vt:lpstr>
      <vt:lpstr>Calibri</vt:lpstr>
      <vt:lpstr>Lato</vt:lpstr>
      <vt:lpstr>Microsoft Sans Serif</vt:lpstr>
      <vt:lpstr>Quicksand Medium</vt:lpstr>
      <vt:lpstr>Symbol</vt:lpstr>
      <vt:lpstr>Office Theme</vt:lpstr>
      <vt:lpstr>FOUNDATIONAL COMMUNICATION SKILLS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Foundational Communication Skills</dc:title>
  <dc:creator>Joni Dolce</dc:creator>
  <cp:lastModifiedBy>Heidi Trotta</cp:lastModifiedBy>
  <cp:revision>97</cp:revision>
  <dcterms:created xsi:type="dcterms:W3CDTF">2024-08-14T15:14:36Z</dcterms:created>
  <dcterms:modified xsi:type="dcterms:W3CDTF">2025-07-22T14:03:06Z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8C82E7BC-DA0D-4A7F-AC23-6F1E26F994EE</vt:lpwstr>
  </property>
  <property fmtid="{D5CDD505-2E9C-101B-9397-08002B2CF9AE}" pid="3" name="ArticulatePath">
    <vt:lpwstr>Foundational Communication Skills-Mental Health setting combined 8-14-24 ht V1</vt:lpwstr>
  </property>
</Properties>
</file>