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39" r:id="rId2"/>
    <p:sldId id="338" r:id="rId3"/>
    <p:sldId id="357" r:id="rId4"/>
    <p:sldId id="340" r:id="rId5"/>
    <p:sldId id="367" r:id="rId6"/>
    <p:sldId id="341" r:id="rId7"/>
    <p:sldId id="366" r:id="rId8"/>
    <p:sldId id="368" r:id="rId9"/>
    <p:sldId id="353" r:id="rId10"/>
    <p:sldId id="371" r:id="rId11"/>
    <p:sldId id="373" r:id="rId12"/>
    <p:sldId id="346" r:id="rId13"/>
    <p:sldId id="363" r:id="rId14"/>
    <p:sldId id="377" r:id="rId15"/>
    <p:sldId id="378" r:id="rId16"/>
    <p:sldId id="374" r:id="rId17"/>
    <p:sldId id="379" r:id="rId18"/>
    <p:sldId id="380" r:id="rId19"/>
    <p:sldId id="381" r:id="rId20"/>
    <p:sldId id="382" r:id="rId21"/>
    <p:sldId id="384" r:id="rId22"/>
    <p:sldId id="385" r:id="rId23"/>
    <p:sldId id="386" r:id="rId24"/>
    <p:sldId id="387" r:id="rId25"/>
    <p:sldId id="388" r:id="rId26"/>
    <p:sldId id="389" r:id="rId27"/>
    <p:sldId id="261" r:id="rId28"/>
    <p:sldId id="365" r:id="rId29"/>
    <p:sldId id="358" r:id="rId30"/>
    <p:sldId id="350"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36077-1BBD-F2AF-81F4-645B41E7D3CB}" name="Joni Dolce" initials="JD" userId="S::dolcejn@shp.rutgers.edu::995d7936-d7d7-42b2-9b92-a04ac3189bac" providerId="AD"/>
  <p188:author id="{AACC5CC7-870E-A755-A732-A11F9CC7E185}" name="Sean Karyczak" initials="SK" userId="S::karyczse@shp.rutgers.edu::7812462a-388a-47b9-9465-14b51a1cccd5" providerId="AD"/>
  <p188:author id="{3EBBA4CB-452D-EF49-9609-6D13E30C6CBE}" name="Michelle Zechner" initials="MZ" userId="S::zechnemr@shp.rutgers.edu::9b6c51c9-40cd-437c-9000-564ee375f4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4927"/>
    <a:srgbClr val="CC0033"/>
    <a:srgbClr val="E56D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43814" autoAdjust="0"/>
  </p:normalViewPr>
  <p:slideViewPr>
    <p:cSldViewPr snapToGrid="0">
      <p:cViewPr varScale="1">
        <p:scale>
          <a:sx n="36" d="100"/>
          <a:sy n="36" d="100"/>
        </p:scale>
        <p:origin x="24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33F83-5CE7-4B10-BBCD-F1E3F42B142D}"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F4484-F0D8-484D-9C4E-4D49824548E5}" type="slidenum">
              <a:rPr lang="en-US" smtClean="0"/>
              <a:t>‹#›</a:t>
            </a:fld>
            <a:endParaRPr lang="en-US"/>
          </a:p>
        </p:txBody>
      </p:sp>
    </p:spTree>
    <p:extLst>
      <p:ext uri="{BB962C8B-B14F-4D97-AF65-F5344CB8AC3E}">
        <p14:creationId xmlns:p14="http://schemas.microsoft.com/office/powerpoint/2010/main" val="2222283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Say: </a:t>
            </a:r>
            <a:r>
              <a:rPr lang="en-US" dirty="0">
                <a:latin typeface="Arial" panose="020B0604020202020204" pitchFamily="34" charset="0"/>
                <a:cs typeface="Arial" panose="020B0604020202020204" pitchFamily="34" charset="0"/>
              </a:rPr>
              <a:t>Welcome to this training series on foundational communication skills: mental health setting. The series contains three modules, Module 1: Positive Communication and Barriers to Communication; Module 2: Active Listening Skills; and Module 3: Putting it All Together: Applying Communication Skills in Your Setting. </a:t>
            </a:r>
          </a:p>
          <a:p>
            <a:endParaRPr lang="en-US" dirty="0">
              <a:latin typeface="Arial" panose="020B0604020202020204" pitchFamily="34" charset="0"/>
              <a:cs typeface="Arial" panose="020B0604020202020204" pitchFamily="34" charset="0"/>
            </a:endParaRPr>
          </a:p>
          <a:p>
            <a:r>
              <a:rPr lang="en-US" sz="1800" dirty="0">
                <a:solidFill>
                  <a:srgbClr val="000000"/>
                </a:solidFill>
                <a:latin typeface="Arial" panose="020B0604020202020204" pitchFamily="34" charset="0"/>
                <a:cs typeface="Arial" panose="020B0604020202020204" pitchFamily="34" charset="0"/>
              </a:rPr>
              <a:t>This training program will provide a balanced approach, combining informative content, observations of skills in action, and opportunities for you to practice and apply these skills in your own environment.</a:t>
            </a:r>
          </a:p>
          <a:p>
            <a:endParaRPr lang="en-US" sz="18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Trainer note: This series is a total </a:t>
            </a:r>
            <a:r>
              <a:rPr kumimoji="0" lang="en-US" sz="1200" b="1" i="0" u="none" strike="noStrike" kern="1200" cap="none" spc="0" normalizeH="0" baseline="0" noProof="0" dirty="0">
                <a:ln>
                  <a:noFill/>
                </a:ln>
                <a:solidFill>
                  <a:srgbClr val="FF0000"/>
                </a:solidFill>
                <a:effectLst/>
                <a:highlight>
                  <a:srgbClr val="FFFF00"/>
                </a:highlight>
                <a:uLnTx/>
                <a:uFillTx/>
                <a:latin typeface="Arial" panose="020B0604020202020204" pitchFamily="34" charset="0"/>
                <a:ea typeface="+mn-ea"/>
                <a:cs typeface="Arial" panose="020B0604020202020204" pitchFamily="34" charset="0"/>
              </a:rPr>
              <a:t>of approximately six hours. Module 1 has been designed to be approximately 90 minutes, Module 2 has been designed to be about 3 hours, and Module 3 has been designed to be about 90 minutes.</a:t>
            </a:r>
          </a:p>
          <a:p>
            <a:endParaRPr lang="en-US" b="1" dirty="0"/>
          </a:p>
        </p:txBody>
      </p:sp>
      <p:sp>
        <p:nvSpPr>
          <p:cNvPr id="4" name="Slide Number Placeholder 3"/>
          <p:cNvSpPr>
            <a:spLocks noGrp="1"/>
          </p:cNvSpPr>
          <p:nvPr>
            <p:ph type="sldNum" sz="quarter" idx="5"/>
          </p:nvPr>
        </p:nvSpPr>
        <p:spPr/>
        <p:txBody>
          <a:bodyPr/>
          <a:lstStyle/>
          <a:p>
            <a:fld id="{383F4484-F0D8-484D-9C4E-4D49824548E5}" type="slidenum">
              <a:rPr lang="en-US" smtClean="0"/>
              <a:t>1</a:t>
            </a:fld>
            <a:endParaRPr lang="en-US"/>
          </a:p>
        </p:txBody>
      </p:sp>
    </p:spTree>
    <p:extLst>
      <p:ext uri="{BB962C8B-B14F-4D97-AF65-F5344CB8AC3E}">
        <p14:creationId xmlns:p14="http://schemas.microsoft.com/office/powerpoint/2010/main" val="990920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a:t>
            </a:r>
            <a:r>
              <a:rPr lang="en-US" sz="1800" dirty="0">
                <a:solidFill>
                  <a:srgbClr val="000000"/>
                </a:solidFill>
                <a:latin typeface="Arial" panose="020B0604020202020204" pitchFamily="34" charset="0"/>
                <a:cs typeface="Arial" panose="020B0604020202020204" pitchFamily="34" charset="0"/>
              </a:rPr>
              <a:t> Utilizing SOLER and non-verbal communication skills indicates our attentiveness to the individual we are conversing with.</a:t>
            </a:r>
          </a:p>
          <a:p>
            <a:endParaRPr lang="en-US" sz="180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p>
          <a:p>
            <a:r>
              <a:rPr lang="en-US" sz="1800" dirty="0">
                <a:solidFill>
                  <a:srgbClr val="000000"/>
                </a:solidFill>
                <a:latin typeface="Arial" panose="020B0604020202020204" pitchFamily="34" charset="0"/>
                <a:cs typeface="Arial" panose="020B0604020202020204" pitchFamily="34" charset="0"/>
              </a:rPr>
              <a:t>Our body language plays a crucial role in conveying that we are listening and actively engaged in the conversation.</a:t>
            </a:r>
          </a:p>
          <a:p>
            <a:r>
              <a:rPr lang="en-US" sz="1800" dirty="0">
                <a:solidFill>
                  <a:srgbClr val="000000"/>
                </a:solidFill>
                <a:latin typeface="Arial" panose="020B0604020202020204" pitchFamily="34" charset="0"/>
                <a:cs typeface="Arial" panose="020B0604020202020204" pitchFamily="34" charset="0"/>
              </a:rPr>
              <a:t>Employing evidence-based SOLER skills effectively communicates our attentiveness and willingness to listen.</a:t>
            </a:r>
          </a:p>
          <a:p>
            <a:endParaRPr lang="en-US" sz="1800" dirty="0">
              <a:solidFill>
                <a:srgbClr val="000000"/>
              </a:solidFill>
              <a:latin typeface="Arial" panose="020B0604020202020204" pitchFamily="34" charset="0"/>
              <a:cs typeface="Arial" panose="020B0604020202020204" pitchFamily="34" charset="0"/>
            </a:endParaRPr>
          </a:p>
          <a:p>
            <a:r>
              <a:rPr lang="en-US" sz="1800" dirty="0">
                <a:solidFill>
                  <a:srgbClr val="000000"/>
                </a:solidFill>
                <a:latin typeface="Arial" panose="020B0604020202020204" pitchFamily="34" charset="0"/>
                <a:cs typeface="Arial" panose="020B0604020202020204" pitchFamily="34" charset="0"/>
              </a:rPr>
              <a:t>SOLER stands for:</a:t>
            </a:r>
          </a:p>
          <a:p>
            <a:r>
              <a:rPr lang="en-US" sz="1800" i="1" dirty="0">
                <a:solidFill>
                  <a:srgbClr val="000000"/>
                </a:solidFill>
                <a:latin typeface="Arial" panose="020B0604020202020204" pitchFamily="34" charset="0"/>
                <a:cs typeface="Arial" panose="020B0604020202020204" pitchFamily="34" charset="0"/>
              </a:rPr>
              <a:t>Squaring</a:t>
            </a:r>
            <a:r>
              <a:rPr lang="en-US" sz="1800" i="0" dirty="0">
                <a:solidFill>
                  <a:srgbClr val="000000"/>
                </a:solidFill>
                <a:latin typeface="Arial" panose="020B0604020202020204" pitchFamily="34" charset="0"/>
                <a:cs typeface="Arial" panose="020B0604020202020204" pitchFamily="34" charset="0"/>
              </a:rPr>
              <a:t> – refers to positioning yourself squarely with the person you are speaking with.</a:t>
            </a:r>
          </a:p>
          <a:p>
            <a:r>
              <a:rPr lang="en-US" sz="1800" i="0" dirty="0">
                <a:solidFill>
                  <a:srgbClr val="000000"/>
                </a:solidFill>
                <a:latin typeface="Arial" panose="020B0604020202020204" pitchFamily="34" charset="0"/>
                <a:cs typeface="Arial" panose="020B0604020202020204" pitchFamily="34" charset="0"/>
              </a:rPr>
              <a:t>Ensure you are facing the individual with your shoulders aligned towards them.</a:t>
            </a:r>
          </a:p>
          <a:p>
            <a:r>
              <a:rPr lang="en-US" sz="1800" i="0" dirty="0">
                <a:solidFill>
                  <a:srgbClr val="000000"/>
                </a:solidFill>
                <a:latin typeface="Arial" panose="020B0604020202020204" pitchFamily="34" charset="0"/>
                <a:cs typeface="Arial" panose="020B0604020202020204" pitchFamily="34" charset="0"/>
              </a:rPr>
              <a:t>This demonstrates your focus on the person.</a:t>
            </a:r>
          </a:p>
          <a:p>
            <a:endParaRPr lang="en-US" sz="1800" i="0" dirty="0">
              <a:solidFill>
                <a:srgbClr val="000000"/>
              </a:solidFill>
              <a:latin typeface="Arial" panose="020B0604020202020204" pitchFamily="34" charset="0"/>
              <a:cs typeface="Arial" panose="020B0604020202020204" pitchFamily="34" charset="0"/>
            </a:endParaRPr>
          </a:p>
          <a:p>
            <a:r>
              <a:rPr lang="en-US" sz="1800" i="1" dirty="0">
                <a:solidFill>
                  <a:srgbClr val="000000"/>
                </a:solidFill>
                <a:latin typeface="Arial" panose="020B0604020202020204" pitchFamily="34" charset="0"/>
                <a:cs typeface="Arial" panose="020B0604020202020204" pitchFamily="34" charset="0"/>
              </a:rPr>
              <a:t>Open Posture </a:t>
            </a:r>
            <a:r>
              <a:rPr lang="en-US" sz="1800" i="0" dirty="0">
                <a:solidFill>
                  <a:srgbClr val="000000"/>
                </a:solidFill>
                <a:latin typeface="Arial" panose="020B0604020202020204" pitchFamily="34" charset="0"/>
                <a:cs typeface="Arial" panose="020B0604020202020204" pitchFamily="34" charset="0"/>
              </a:rPr>
              <a:t>– signifies maintaining an open body posture while facing the other person.</a:t>
            </a:r>
          </a:p>
          <a:p>
            <a:r>
              <a:rPr lang="en-US" sz="1800" i="0" dirty="0">
                <a:solidFill>
                  <a:srgbClr val="000000"/>
                </a:solidFill>
                <a:latin typeface="Arial" panose="020B0604020202020204" pitchFamily="34" charset="0"/>
                <a:cs typeface="Arial" panose="020B0604020202020204" pitchFamily="34" charset="0"/>
              </a:rPr>
              <a:t>Your arms and legs should ideally be uncrossed, as crossed limbs can create a barrier between you and the speaker.</a:t>
            </a:r>
          </a:p>
          <a:p>
            <a:r>
              <a:rPr lang="en-US" sz="1800" i="0" dirty="0">
                <a:solidFill>
                  <a:srgbClr val="000000"/>
                </a:solidFill>
                <a:latin typeface="Arial" panose="020B0604020202020204" pitchFamily="34" charset="0"/>
                <a:cs typeface="Arial" panose="020B0604020202020204" pitchFamily="34" charset="0"/>
              </a:rPr>
              <a:t>An open body posture fosters a welcoming environment.</a:t>
            </a:r>
          </a:p>
          <a:p>
            <a:endParaRPr lang="en-US" sz="1800" i="1" dirty="0">
              <a:solidFill>
                <a:srgbClr val="000000"/>
              </a:solidFill>
              <a:latin typeface="Arial" panose="020B0604020202020204" pitchFamily="34" charset="0"/>
              <a:cs typeface="Arial" panose="020B0604020202020204" pitchFamily="34" charset="0"/>
            </a:endParaRPr>
          </a:p>
          <a:p>
            <a:r>
              <a:rPr lang="en-US" sz="1800" i="1" dirty="0">
                <a:solidFill>
                  <a:srgbClr val="000000"/>
                </a:solidFill>
                <a:latin typeface="Arial" panose="020B0604020202020204" pitchFamily="34" charset="0"/>
                <a:cs typeface="Arial" panose="020B0604020202020204" pitchFamily="34" charset="0"/>
              </a:rPr>
              <a:t>Leaning </a:t>
            </a:r>
            <a:r>
              <a:rPr lang="en-US" sz="1800" i="0" dirty="0">
                <a:solidFill>
                  <a:srgbClr val="000000"/>
                </a:solidFill>
                <a:latin typeface="Arial" panose="020B0604020202020204" pitchFamily="34" charset="0"/>
                <a:cs typeface="Arial" panose="020B0604020202020204" pitchFamily="34" charset="0"/>
              </a:rPr>
              <a:t>– involves angling your body slightly forward.</a:t>
            </a:r>
          </a:p>
          <a:p>
            <a:r>
              <a:rPr lang="en-US" sz="1800" i="0" dirty="0">
                <a:solidFill>
                  <a:srgbClr val="000000"/>
                </a:solidFill>
                <a:latin typeface="Arial" panose="020B0604020202020204" pitchFamily="34" charset="0"/>
                <a:cs typeface="Arial" panose="020B0604020202020204" pitchFamily="34" charset="0"/>
              </a:rPr>
              <a:t>This action indicates interest in what the speaker is saying.</a:t>
            </a:r>
          </a:p>
          <a:p>
            <a:r>
              <a:rPr lang="en-US" sz="1800" i="0" dirty="0">
                <a:solidFill>
                  <a:srgbClr val="000000"/>
                </a:solidFill>
                <a:latin typeface="Arial" panose="020B0604020202020204" pitchFamily="34" charset="0"/>
                <a:cs typeface="Arial" panose="020B0604020202020204" pitchFamily="34" charset="0"/>
              </a:rPr>
              <a:t>While leaning is beneficial, be mindful of personal space and cultural preferences.</a:t>
            </a:r>
          </a:p>
          <a:p>
            <a:endParaRPr lang="en-US" sz="1800" i="0" dirty="0">
              <a:solidFill>
                <a:srgbClr val="000000"/>
              </a:solidFill>
              <a:latin typeface="Arial" panose="020B0604020202020204" pitchFamily="34" charset="0"/>
              <a:cs typeface="Arial" panose="020B0604020202020204" pitchFamily="34" charset="0"/>
            </a:endParaRPr>
          </a:p>
          <a:p>
            <a:r>
              <a:rPr lang="en-US" sz="1800" i="1" dirty="0">
                <a:solidFill>
                  <a:srgbClr val="000000"/>
                </a:solidFill>
                <a:latin typeface="Arial" panose="020B0604020202020204" pitchFamily="34" charset="0"/>
                <a:cs typeface="Arial" panose="020B0604020202020204" pitchFamily="34" charset="0"/>
              </a:rPr>
              <a:t>Eye Contact </a:t>
            </a:r>
            <a:r>
              <a:rPr lang="en-US" sz="1800" i="0" dirty="0">
                <a:solidFill>
                  <a:srgbClr val="000000"/>
                </a:solidFill>
                <a:latin typeface="Arial" panose="020B0604020202020204" pitchFamily="34" charset="0"/>
                <a:cs typeface="Arial" panose="020B0604020202020204" pitchFamily="34" charset="0"/>
              </a:rPr>
              <a:t>– entails looking into the other person's eyes during conversation.</a:t>
            </a:r>
          </a:p>
          <a:p>
            <a:r>
              <a:rPr lang="en-US" sz="1800" i="0" dirty="0">
                <a:solidFill>
                  <a:srgbClr val="000000"/>
                </a:solidFill>
                <a:latin typeface="Arial" panose="020B0604020202020204" pitchFamily="34" charset="0"/>
                <a:cs typeface="Arial" panose="020B0604020202020204" pitchFamily="34" charset="0"/>
              </a:rPr>
              <a:t>While maintaining eye contact is essential, excessive eye contact can feel intense and unnatural.</a:t>
            </a:r>
          </a:p>
          <a:p>
            <a:r>
              <a:rPr lang="en-US" sz="1800" i="0" dirty="0">
                <a:solidFill>
                  <a:srgbClr val="000000"/>
                </a:solidFill>
                <a:latin typeface="Arial" panose="020B0604020202020204" pitchFamily="34" charset="0"/>
                <a:cs typeface="Arial" panose="020B0604020202020204" pitchFamily="34" charset="0"/>
              </a:rPr>
              <a:t>Briefly looking away and blinking regularly can make eye contact feel more natural.</a:t>
            </a:r>
          </a:p>
          <a:p>
            <a:r>
              <a:rPr lang="en-US" sz="1800" i="0" dirty="0">
                <a:solidFill>
                  <a:srgbClr val="000000"/>
                </a:solidFill>
                <a:latin typeface="Arial" panose="020B0604020202020204" pitchFamily="34" charset="0"/>
                <a:cs typeface="Arial" panose="020B0604020202020204" pitchFamily="34" charset="0"/>
              </a:rPr>
              <a:t>One suggestion is to occasionally shift your gaze above the person or over their shoulder.</a:t>
            </a:r>
          </a:p>
          <a:p>
            <a:r>
              <a:rPr lang="en-US" sz="1800" i="0" dirty="0">
                <a:solidFill>
                  <a:srgbClr val="000000"/>
                </a:solidFill>
                <a:latin typeface="Arial" panose="020B0604020202020204" pitchFamily="34" charset="0"/>
                <a:cs typeface="Arial" panose="020B0604020202020204" pitchFamily="34" charset="0"/>
              </a:rPr>
              <a:t>Be considerate of the individual's cultural background and preferences regarding eye contact.</a:t>
            </a:r>
          </a:p>
          <a:p>
            <a:endParaRPr lang="en-US" sz="1800" i="1" dirty="0">
              <a:solidFill>
                <a:srgbClr val="000000"/>
              </a:solidFill>
              <a:latin typeface="Arial" panose="020B0604020202020204" pitchFamily="34" charset="0"/>
              <a:cs typeface="Arial" panose="020B0604020202020204" pitchFamily="34" charset="0"/>
            </a:endParaRPr>
          </a:p>
          <a:p>
            <a:r>
              <a:rPr lang="en-US" sz="1800" i="1" dirty="0">
                <a:solidFill>
                  <a:srgbClr val="000000"/>
                </a:solidFill>
                <a:latin typeface="Arial" panose="020B0604020202020204" pitchFamily="34" charset="0"/>
                <a:cs typeface="Arial" panose="020B0604020202020204" pitchFamily="34" charset="0"/>
              </a:rPr>
              <a:t>Relaxed </a:t>
            </a:r>
            <a:r>
              <a:rPr lang="en-US" sz="1800" i="0" dirty="0">
                <a:solidFill>
                  <a:srgbClr val="000000"/>
                </a:solidFill>
                <a:latin typeface="Arial" panose="020B0604020202020204" pitchFamily="34" charset="0"/>
                <a:cs typeface="Arial" panose="020B0604020202020204" pitchFamily="34" charset="0"/>
              </a:rPr>
              <a:t>– means to physically and mentally calm yourself and feel comfortable in your space.</a:t>
            </a:r>
          </a:p>
          <a:p>
            <a:r>
              <a:rPr lang="en-US" sz="1800" i="0" dirty="0">
                <a:solidFill>
                  <a:srgbClr val="000000"/>
                </a:solidFill>
                <a:latin typeface="Arial" panose="020B0604020202020204" pitchFamily="34" charset="0"/>
                <a:cs typeface="Arial" panose="020B0604020202020204" pitchFamily="34" charset="0"/>
              </a:rPr>
              <a:t>Some aspects of SOLER may feel unnatural; remembering to relax can help ease this discomfort.</a:t>
            </a:r>
          </a:p>
          <a:p>
            <a:r>
              <a:rPr lang="en-US" sz="1800" i="0" dirty="0">
                <a:solidFill>
                  <a:srgbClr val="000000"/>
                </a:solidFill>
                <a:latin typeface="Arial" panose="020B0604020202020204" pitchFamily="34" charset="0"/>
                <a:cs typeface="Arial" panose="020B0604020202020204" pitchFamily="34" charset="0"/>
              </a:rPr>
              <a:t>Creating a relaxed atmosphere contributes to a welcoming and safe environment.</a:t>
            </a:r>
          </a:p>
          <a:p>
            <a:r>
              <a:rPr lang="en-US" sz="1800" i="0" dirty="0">
                <a:solidFill>
                  <a:srgbClr val="000000"/>
                </a:solidFill>
                <a:latin typeface="Arial" panose="020B0604020202020204" pitchFamily="34" charset="0"/>
                <a:cs typeface="Arial" panose="020B0604020202020204" pitchFamily="34" charset="0"/>
              </a:rPr>
              <a:t>Remember to take deep breaths when interacting with someone.</a:t>
            </a:r>
          </a:p>
          <a:p>
            <a:endParaRPr lang="en-US" sz="1800" i="0" dirty="0">
              <a:solidFill>
                <a:srgbClr val="000000"/>
              </a:solidFill>
              <a:latin typeface="Arial" panose="020B0604020202020204" pitchFamily="34" charset="0"/>
              <a:cs typeface="Arial" panose="020B0604020202020204" pitchFamily="34" charset="0"/>
            </a:endParaRPr>
          </a:p>
          <a:p>
            <a:r>
              <a:rPr lang="en-US" sz="1800" b="1" i="0" dirty="0">
                <a:solidFill>
                  <a:srgbClr val="000000"/>
                </a:solidFill>
                <a:latin typeface="Arial" panose="020B0604020202020204" pitchFamily="34" charset="0"/>
                <a:cs typeface="Arial" panose="020B0604020202020204" pitchFamily="34" charset="0"/>
              </a:rPr>
              <a:t>Do: </a:t>
            </a:r>
          </a:p>
          <a:p>
            <a:r>
              <a:rPr lang="en-US" sz="1800" i="0" dirty="0">
                <a:solidFill>
                  <a:srgbClr val="000000"/>
                </a:solidFill>
                <a:latin typeface="Arial" panose="020B0604020202020204" pitchFamily="34" charset="0"/>
                <a:cs typeface="Arial" panose="020B0604020202020204" pitchFamily="34" charset="0"/>
              </a:rPr>
              <a:t>Engage learners:</a:t>
            </a:r>
          </a:p>
          <a:p>
            <a:r>
              <a:rPr lang="en-US" sz="1800" i="0" dirty="0">
                <a:solidFill>
                  <a:srgbClr val="000000"/>
                </a:solidFill>
                <a:latin typeface="Arial" panose="020B0604020202020204" pitchFamily="34" charset="0"/>
                <a:cs typeface="Arial" panose="020B0604020202020204" pitchFamily="34" charset="0"/>
              </a:rPr>
              <a:t>Let’s discuss your thoughts on the impacts of these five areas.</a:t>
            </a:r>
          </a:p>
          <a:p>
            <a:r>
              <a:rPr lang="en-US" sz="1800" i="0" dirty="0">
                <a:solidFill>
                  <a:srgbClr val="000000"/>
                </a:solidFill>
                <a:latin typeface="Arial" panose="020B0604020202020204" pitchFamily="34" charset="0"/>
                <a:cs typeface="Arial" panose="020B0604020202020204" pitchFamily="34" charset="0"/>
              </a:rPr>
              <a:t>Sitting Squarely - how does it feel when someone is facing you during a conversation?</a:t>
            </a:r>
          </a:p>
          <a:p>
            <a:r>
              <a:rPr lang="en-US" sz="1800" i="0" dirty="0">
                <a:solidFill>
                  <a:srgbClr val="000000"/>
                </a:solidFill>
                <a:latin typeface="Arial" panose="020B0604020202020204" pitchFamily="34" charset="0"/>
                <a:cs typeface="Arial" panose="020B0604020202020204" pitchFamily="34" charset="0"/>
              </a:rPr>
              <a:t>Open Posture – how does it feel when a person has an open versus closed body posture?</a:t>
            </a:r>
          </a:p>
          <a:p>
            <a:r>
              <a:rPr lang="en-US" sz="1800" i="0" dirty="0">
                <a:solidFill>
                  <a:srgbClr val="000000"/>
                </a:solidFill>
                <a:latin typeface="Arial" panose="020B0604020202020204" pitchFamily="34" charset="0"/>
                <a:cs typeface="Arial" panose="020B0604020202020204" pitchFamily="34" charset="0"/>
              </a:rPr>
              <a:t>Leaning – how does it feel when someone leans towards you while speaking?</a:t>
            </a:r>
          </a:p>
          <a:p>
            <a:r>
              <a:rPr lang="en-US" sz="1800" i="0" dirty="0">
                <a:solidFill>
                  <a:srgbClr val="000000"/>
                </a:solidFill>
                <a:latin typeface="Arial" panose="020B0604020202020204" pitchFamily="34" charset="0"/>
                <a:cs typeface="Arial" panose="020B0604020202020204" pitchFamily="34" charset="0"/>
              </a:rPr>
              <a:t>Eye Contact – how does it feel when someone maintains eye contact with you during conversation?</a:t>
            </a:r>
          </a:p>
          <a:p>
            <a:r>
              <a:rPr lang="en-US" sz="1800" i="0" dirty="0">
                <a:solidFill>
                  <a:srgbClr val="000000"/>
                </a:solidFill>
                <a:latin typeface="Arial" panose="020B0604020202020204" pitchFamily="34" charset="0"/>
                <a:cs typeface="Arial" panose="020B0604020202020204" pitchFamily="34" charset="0"/>
              </a:rPr>
              <a:t>Relaxed – how does a person with a relaxed presence affect your feelings?</a:t>
            </a:r>
          </a:p>
          <a:p>
            <a:endParaRPr lang="en-US" sz="1800" b="1" i="0" dirty="0">
              <a:solidFill>
                <a:srgbClr val="000000"/>
              </a:solidFill>
              <a:latin typeface="Arial" panose="020B0604020202020204" pitchFamily="34" charset="0"/>
              <a:cs typeface="Arial" panose="020B0604020202020204" pitchFamily="34" charset="0"/>
            </a:endParaRPr>
          </a:p>
          <a:p>
            <a:r>
              <a:rPr lang="en-US" sz="1800" b="1" i="0" dirty="0">
                <a:solidFill>
                  <a:srgbClr val="000000"/>
                </a:solidFill>
                <a:latin typeface="Arial" panose="020B0604020202020204" pitchFamily="34" charset="0"/>
                <a:cs typeface="Arial" panose="020B0604020202020204" pitchFamily="34" charset="0"/>
              </a:rPr>
              <a:t>Trainer Notes:</a:t>
            </a:r>
          </a:p>
          <a:p>
            <a:endParaRPr lang="en-US" sz="1800" i="0" dirty="0">
              <a:solidFill>
                <a:prstClr val="black"/>
              </a:solidFill>
              <a:latin typeface="Microsoft Sans Serif"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10</a:t>
            </a:fld>
            <a:endParaRPr lang="en-US"/>
          </a:p>
        </p:txBody>
      </p:sp>
    </p:spTree>
    <p:extLst>
      <p:ext uri="{BB962C8B-B14F-4D97-AF65-F5344CB8AC3E}">
        <p14:creationId xmlns:p14="http://schemas.microsoft.com/office/powerpoint/2010/main" val="4020033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Understanding the significance of non-verbal SOLER </a:t>
            </a:r>
            <a:r>
              <a:rPr lang="en-US" sz="1800" b="0" dirty="0">
                <a:solidFill>
                  <a:srgbClr val="FF0000"/>
                </a:solidFill>
                <a:latin typeface="Arial" panose="020B0604020202020204" pitchFamily="34" charset="0"/>
                <a:cs typeface="Arial" panose="020B0604020202020204" pitchFamily="34" charset="0"/>
              </a:rPr>
              <a:t>communication </a:t>
            </a:r>
            <a:r>
              <a:rPr lang="en-US" sz="1800" b="0" dirty="0">
                <a:solidFill>
                  <a:srgbClr val="000000"/>
                </a:solidFill>
                <a:latin typeface="Arial" panose="020B0604020202020204" pitchFamily="34" charset="0"/>
                <a:cs typeface="Arial" panose="020B0604020202020204" pitchFamily="34" charset="0"/>
              </a:rPr>
              <a:t>skills is essential for effective health communication.</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Let’s observe another interaction between Brittney Stone, our healthcare provider, and Emilie, the patient.</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Pay attention to Brittney’s non-verbal characteristics:</a:t>
            </a:r>
          </a:p>
          <a:p>
            <a:r>
              <a:rPr lang="en-US" sz="1800" b="0" dirty="0">
                <a:solidFill>
                  <a:srgbClr val="000000"/>
                </a:solidFill>
                <a:latin typeface="Arial" panose="020B0604020202020204" pitchFamily="34" charset="0"/>
                <a:cs typeface="Arial" panose="020B0604020202020204" pitchFamily="34" charset="0"/>
              </a:rPr>
              <a:t>- Her sitting position</a:t>
            </a:r>
          </a:p>
          <a:p>
            <a:r>
              <a:rPr lang="en-US" sz="1800" b="0" dirty="0">
                <a:solidFill>
                  <a:srgbClr val="000000"/>
                </a:solidFill>
                <a:latin typeface="Arial" panose="020B0604020202020204" pitchFamily="34" charset="0"/>
                <a:cs typeface="Arial" panose="020B0604020202020204" pitchFamily="34" charset="0"/>
              </a:rPr>
              <a:t>- Eye contact</a:t>
            </a:r>
          </a:p>
          <a:p>
            <a:r>
              <a:rPr lang="en-US" sz="1800" b="0" dirty="0">
                <a:solidFill>
                  <a:srgbClr val="000000"/>
                </a:solidFill>
                <a:latin typeface="Arial" panose="020B0604020202020204" pitchFamily="34" charset="0"/>
                <a:cs typeface="Arial" panose="020B0604020202020204" pitchFamily="34" charset="0"/>
              </a:rPr>
              <a:t>- Body language</a:t>
            </a:r>
          </a:p>
          <a:p>
            <a:r>
              <a:rPr lang="en-US" sz="1800" b="0" dirty="0">
                <a:solidFill>
                  <a:srgbClr val="000000"/>
                </a:solidFill>
                <a:latin typeface="Arial" panose="020B0604020202020204" pitchFamily="34" charset="0"/>
                <a:cs typeface="Arial" panose="020B0604020202020204" pitchFamily="34" charset="0"/>
              </a:rPr>
              <a:t>- Facial expressions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p>
          <a:p>
            <a:r>
              <a:rPr lang="en-US" sz="1800" b="0" dirty="0">
                <a:solidFill>
                  <a:srgbClr val="000000"/>
                </a:solidFill>
                <a:latin typeface="Arial" panose="020B0604020202020204" pitchFamily="34" charset="0"/>
                <a:cs typeface="Arial" panose="020B0604020202020204" pitchFamily="34" charset="0"/>
              </a:rPr>
              <a:t>Show the SOLER video.  </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After the video, ask the learners:</a:t>
            </a:r>
          </a:p>
          <a:p>
            <a:r>
              <a:rPr lang="en-US" sz="1800" b="0" dirty="0">
                <a:solidFill>
                  <a:srgbClr val="000000"/>
                </a:solidFill>
                <a:latin typeface="Arial" panose="020B0604020202020204" pitchFamily="34" charset="0"/>
                <a:cs typeface="Arial" panose="020B0604020202020204" pitchFamily="34" charset="0"/>
              </a:rPr>
              <a:t>- What positive non-verbal behaviors did you observe from Brittney, the health-care provider?</a:t>
            </a:r>
          </a:p>
          <a:p>
            <a:r>
              <a:rPr lang="en-US" sz="1800" b="0" dirty="0">
                <a:solidFill>
                  <a:srgbClr val="000000"/>
                </a:solidFill>
                <a:latin typeface="Arial" panose="020B0604020202020204" pitchFamily="34" charset="0"/>
                <a:cs typeface="Arial" panose="020B0604020202020204" pitchFamily="34" charset="0"/>
              </a:rPr>
              <a:t>- When engaging with someone, be mindful of the messages conveyed through your body language.</a:t>
            </a:r>
          </a:p>
          <a:p>
            <a:r>
              <a:rPr lang="en-US" sz="1800" b="0" dirty="0">
                <a:solidFill>
                  <a:srgbClr val="000000"/>
                </a:solidFill>
                <a:latin typeface="Arial" panose="020B0604020202020204" pitchFamily="34" charset="0"/>
                <a:cs typeface="Arial" panose="020B0604020202020204" pitchFamily="34" charset="0"/>
              </a:rPr>
              <a:t>- How can you apply SOLER skills in your own environment?</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 </a:t>
            </a:r>
          </a:p>
          <a:p>
            <a:r>
              <a:rPr lang="en-US" sz="1800" b="0" dirty="0">
                <a:solidFill>
                  <a:srgbClr val="000000"/>
                </a:solidFill>
                <a:latin typeface="Arial" panose="020B0604020202020204" pitchFamily="34" charset="0"/>
                <a:cs typeface="Arial" panose="020B0604020202020204" pitchFamily="34" charset="0"/>
              </a:rPr>
              <a:t>Trainer notes:</a:t>
            </a:r>
          </a:p>
          <a:p>
            <a:endParaRPr lang="en-US" sz="1800" b="0" dirty="0">
              <a:solidFill>
                <a:srgbClr val="000000"/>
              </a:solidFill>
              <a:latin typeface="Arial" panose="020B0604020202020204" pitchFamily="34" charset="0"/>
              <a:cs typeface="Arial" panose="020B0604020202020204" pitchFamily="34" charset="0"/>
            </a:endParaRP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https://youtu.be/weSx880brl4</a:t>
            </a:r>
            <a:endParaRPr lang="en-US" dirty="0"/>
          </a:p>
        </p:txBody>
      </p:sp>
      <p:sp>
        <p:nvSpPr>
          <p:cNvPr id="4" name="Slide Number Placeholder 3"/>
          <p:cNvSpPr>
            <a:spLocks noGrp="1"/>
          </p:cNvSpPr>
          <p:nvPr>
            <p:ph type="sldNum" sz="quarter" idx="5"/>
          </p:nvPr>
        </p:nvSpPr>
        <p:spPr/>
        <p:txBody>
          <a:bodyPr/>
          <a:lstStyle/>
          <a:p>
            <a:fld id="{383F4484-F0D8-484D-9C4E-4D49824548E5}" type="slidenum">
              <a:rPr lang="en-US" smtClean="0"/>
              <a:t>11</a:t>
            </a:fld>
            <a:endParaRPr lang="en-US"/>
          </a:p>
        </p:txBody>
      </p:sp>
    </p:spTree>
    <p:extLst>
      <p:ext uri="{BB962C8B-B14F-4D97-AF65-F5344CB8AC3E}">
        <p14:creationId xmlns:p14="http://schemas.microsoft.com/office/powerpoint/2010/main" val="2449626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Effective communication extends beyond spoken words.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Our understanding of collaboration is shaped not only by verbal exchanges but also by non-verbal cues.</a:t>
            </a:r>
          </a:p>
          <a:p>
            <a:r>
              <a:rPr lang="en-US" sz="1800" b="0" dirty="0">
                <a:solidFill>
                  <a:srgbClr val="000000"/>
                </a:solidFill>
                <a:latin typeface="Arial" panose="020B0604020202020204" pitchFamily="34" charset="0"/>
                <a:cs typeface="Arial" panose="020B0604020202020204" pitchFamily="34" charset="0"/>
              </a:rPr>
              <a:t>Observing others' non-verbal communication is equally crucial as being aware of our own.</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When collaborating with others, consider …</a:t>
            </a:r>
          </a:p>
          <a:p>
            <a:r>
              <a:rPr lang="en-US" sz="1800" b="0" i="1" dirty="0">
                <a:solidFill>
                  <a:srgbClr val="000000"/>
                </a:solidFill>
                <a:latin typeface="Arial" panose="020B0604020202020204" pitchFamily="34" charset="0"/>
                <a:cs typeface="Arial" panose="020B0604020202020204" pitchFamily="34" charset="0"/>
              </a:rPr>
              <a:t>Attire and grooming - </a:t>
            </a:r>
            <a:r>
              <a:rPr lang="en-US" sz="1800" b="0" i="0" dirty="0">
                <a:solidFill>
                  <a:srgbClr val="000000"/>
                </a:solidFill>
                <a:latin typeface="Arial" panose="020B0604020202020204" pitchFamily="34" charset="0"/>
                <a:cs typeface="Arial" panose="020B0604020202020204" pitchFamily="34" charset="0"/>
              </a:rPr>
              <a:t>What is their clothing like? Is it clean and appropriate?</a:t>
            </a:r>
          </a:p>
          <a:p>
            <a:r>
              <a:rPr lang="en-US" sz="1800" b="0" i="1" dirty="0">
                <a:solidFill>
                  <a:srgbClr val="000000"/>
                </a:solidFill>
                <a:latin typeface="Arial" panose="020B0604020202020204" pitchFamily="34" charset="0"/>
                <a:cs typeface="Arial" panose="020B0604020202020204" pitchFamily="34" charset="0"/>
              </a:rPr>
              <a:t>Eye contact - </a:t>
            </a:r>
            <a:r>
              <a:rPr lang="en-US" sz="1800" b="0" i="0" dirty="0">
                <a:solidFill>
                  <a:srgbClr val="000000"/>
                </a:solidFill>
                <a:latin typeface="Arial" panose="020B0604020202020204" pitchFamily="34" charset="0"/>
                <a:cs typeface="Arial" panose="020B0604020202020204" pitchFamily="34" charset="0"/>
              </a:rPr>
              <a:t>Are they maintaining appropriate eye contact? Is it excessive or insufficient?</a:t>
            </a:r>
          </a:p>
          <a:p>
            <a:r>
              <a:rPr lang="en-US" sz="1800" b="0" i="1" dirty="0">
                <a:solidFill>
                  <a:srgbClr val="000000"/>
                </a:solidFill>
                <a:latin typeface="Arial" panose="020B0604020202020204" pitchFamily="34" charset="0"/>
                <a:cs typeface="Arial" panose="020B0604020202020204" pitchFamily="34" charset="0"/>
              </a:rPr>
              <a:t>Facial expressions -</a:t>
            </a:r>
            <a:r>
              <a:rPr lang="en-US" sz="1800" b="0" i="0" dirty="0">
                <a:solidFill>
                  <a:srgbClr val="000000"/>
                </a:solidFill>
                <a:latin typeface="Arial" panose="020B0604020202020204" pitchFamily="34" charset="0"/>
                <a:cs typeface="Arial" panose="020B0604020202020204" pitchFamily="34" charset="0"/>
              </a:rPr>
              <a:t> Do their facial expressions align with the topic of discussion?</a:t>
            </a:r>
          </a:p>
          <a:p>
            <a:r>
              <a:rPr lang="en-US" sz="1800" b="0" i="1" dirty="0">
                <a:solidFill>
                  <a:srgbClr val="000000"/>
                </a:solidFill>
                <a:latin typeface="Arial" panose="020B0604020202020204" pitchFamily="34" charset="0"/>
                <a:cs typeface="Arial" panose="020B0604020202020204" pitchFamily="34" charset="0"/>
              </a:rPr>
              <a:t>Body language - </a:t>
            </a:r>
            <a:r>
              <a:rPr lang="en-US" sz="1800" b="0" i="0" dirty="0">
                <a:solidFill>
                  <a:srgbClr val="000000"/>
                </a:solidFill>
                <a:latin typeface="Arial" panose="020B0604020202020204" pitchFamily="34" charset="0"/>
                <a:cs typeface="Arial" panose="020B0604020202020204" pitchFamily="34" charset="0"/>
              </a:rPr>
              <a:t>Are they facing you and engaged? Does their body language convey emotions that differ from their words?</a:t>
            </a:r>
          </a:p>
          <a:p>
            <a:r>
              <a:rPr lang="en-US" sz="1800" b="0" i="1" dirty="0">
                <a:solidFill>
                  <a:srgbClr val="000000"/>
                </a:solidFill>
                <a:latin typeface="Arial" panose="020B0604020202020204" pitchFamily="34" charset="0"/>
                <a:cs typeface="Arial" panose="020B0604020202020204" pitchFamily="34" charset="0"/>
              </a:rPr>
              <a:t>Tone of voice - </a:t>
            </a:r>
            <a:r>
              <a:rPr lang="en-US" sz="1800" b="0" i="0" dirty="0">
                <a:solidFill>
                  <a:srgbClr val="000000"/>
                </a:solidFill>
                <a:latin typeface="Arial" panose="020B0604020202020204" pitchFamily="34" charset="0"/>
                <a:cs typeface="Arial" panose="020B0604020202020204" pitchFamily="34" charset="0"/>
              </a:rPr>
              <a:t>The manner in which things are said is also significant.</a:t>
            </a:r>
          </a:p>
          <a:p>
            <a:endParaRPr lang="en-US" sz="1800" b="0" i="0" dirty="0">
              <a:solidFill>
                <a:srgbClr val="000000"/>
              </a:solidFill>
              <a:latin typeface="Arial" panose="020B0604020202020204" pitchFamily="34" charset="0"/>
              <a:cs typeface="Arial" panose="020B0604020202020204" pitchFamily="34" charset="0"/>
            </a:endParaRPr>
          </a:p>
          <a:p>
            <a:r>
              <a:rPr lang="en-US" sz="1800" b="1" i="0" dirty="0">
                <a:solidFill>
                  <a:srgbClr val="000000"/>
                </a:solidFill>
                <a:latin typeface="Arial" panose="020B0604020202020204" pitchFamily="34" charset="0"/>
                <a:cs typeface="Arial" panose="020B0604020202020204" pitchFamily="34" charset="0"/>
              </a:rPr>
              <a:t>Do:</a:t>
            </a:r>
          </a:p>
          <a:p>
            <a:r>
              <a:rPr lang="en-US" sz="1800" b="0" i="0" dirty="0">
                <a:solidFill>
                  <a:srgbClr val="000000"/>
                </a:solidFill>
                <a:latin typeface="Arial" panose="020B0604020202020204" pitchFamily="34" charset="0"/>
                <a:cs typeface="Arial" panose="020B0604020202020204" pitchFamily="34" charset="0"/>
              </a:rPr>
              <a:t>Review the photo examples on this slide illustrating non-verbal communication.</a:t>
            </a:r>
          </a:p>
          <a:p>
            <a:r>
              <a:rPr lang="en-US" sz="1800" b="0" i="0" dirty="0">
                <a:solidFill>
                  <a:srgbClr val="000000"/>
                </a:solidFill>
                <a:latin typeface="Arial" panose="020B0604020202020204" pitchFamily="34" charset="0"/>
                <a:cs typeface="Arial" panose="020B0604020202020204" pitchFamily="34" charset="0"/>
              </a:rPr>
              <a:t>Discuss with learners what messages these examples might convey if they were your client.</a:t>
            </a:r>
          </a:p>
          <a:p>
            <a:endParaRPr lang="en-US" sz="1800" b="0" i="0" dirty="0">
              <a:solidFill>
                <a:srgbClr val="000000"/>
              </a:solidFill>
              <a:latin typeface="Arial" panose="020B0604020202020204" pitchFamily="34" charset="0"/>
              <a:cs typeface="Arial" panose="020B0604020202020204" pitchFamily="34" charset="0"/>
            </a:endParaRPr>
          </a:p>
          <a:p>
            <a:r>
              <a:rPr lang="en-US" sz="1800" b="1" i="0" dirty="0">
                <a:solidFill>
                  <a:srgbClr val="000000"/>
                </a:solidFill>
                <a:latin typeface="Arial" panose="020B0604020202020204" pitchFamily="34" charset="0"/>
                <a:cs typeface="Arial" panose="020B0604020202020204" pitchFamily="34" charset="0"/>
              </a:rPr>
              <a:t>Say:</a:t>
            </a:r>
          </a:p>
          <a:p>
            <a:r>
              <a:rPr lang="en-US" sz="1800" b="0" i="0" dirty="0">
                <a:solidFill>
                  <a:srgbClr val="000000"/>
                </a:solidFill>
                <a:latin typeface="Arial" panose="020B0604020202020204" pitchFamily="34" charset="0"/>
                <a:cs typeface="Arial" panose="020B0604020202020204" pitchFamily="34" charset="0"/>
              </a:rPr>
              <a:t>Here are some examples of non-verbal cues we may encounter: someone may be holding their head or appear upset. Their tone of voice might be breathless or loud. They may struggle to maintain eye contact.</a:t>
            </a:r>
          </a:p>
          <a:p>
            <a:endParaRPr lang="en-US" sz="1800" b="0" i="0" dirty="0">
              <a:solidFill>
                <a:srgbClr val="000000"/>
              </a:solidFill>
              <a:latin typeface="Arial" panose="020B0604020202020204" pitchFamily="34" charset="0"/>
              <a:cs typeface="Arial" panose="020B0604020202020204" pitchFamily="34" charset="0"/>
            </a:endParaRPr>
          </a:p>
          <a:p>
            <a:r>
              <a:rPr lang="en-US" sz="1800" b="0" i="0" dirty="0">
                <a:solidFill>
                  <a:srgbClr val="000000"/>
                </a:solidFill>
                <a:latin typeface="Arial" panose="020B0604020202020204" pitchFamily="34" charset="0"/>
                <a:cs typeface="Arial" panose="020B0604020202020204" pitchFamily="34" charset="0"/>
              </a:rPr>
              <a:t>What messages are they conveying through their body language?</a:t>
            </a:r>
          </a:p>
          <a:p>
            <a:r>
              <a:rPr lang="en-US" sz="1800" b="0" i="0" dirty="0">
                <a:solidFill>
                  <a:srgbClr val="000000"/>
                </a:solidFill>
                <a:latin typeface="Arial" panose="020B0604020202020204" pitchFamily="34" charset="0"/>
                <a:cs typeface="Arial" panose="020B0604020202020204" pitchFamily="34" charset="0"/>
              </a:rPr>
              <a:t> </a:t>
            </a:r>
          </a:p>
          <a:p>
            <a:r>
              <a:rPr lang="en-US" sz="1800" b="1" i="0" dirty="0">
                <a:solidFill>
                  <a:srgbClr val="000000"/>
                </a:solidFill>
                <a:latin typeface="Arial" panose="020B0604020202020204" pitchFamily="34" charset="0"/>
                <a:cs typeface="Arial" panose="020B0604020202020204" pitchFamily="34" charset="0"/>
              </a:rPr>
              <a:t>Trainer notes:</a:t>
            </a:r>
            <a:endParaRPr lang="en-US" sz="1800" b="1" i="0" dirty="0">
              <a:solidFill>
                <a:prstClr val="black"/>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12</a:t>
            </a:fld>
            <a:endParaRPr lang="en-US"/>
          </a:p>
        </p:txBody>
      </p:sp>
    </p:spTree>
    <p:extLst>
      <p:ext uri="{BB962C8B-B14F-4D97-AF65-F5344CB8AC3E}">
        <p14:creationId xmlns:p14="http://schemas.microsoft.com/office/powerpoint/2010/main" val="56943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Reflections help ensure that the person you are communicating with feels heard and provides an opportunity to correct any misunderstandings. </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Reflective responding involves verbally engaging with a person in a specific manner. </a:t>
            </a:r>
          </a:p>
          <a:p>
            <a:r>
              <a:rPr lang="en-US" sz="1800" b="0" dirty="0">
                <a:solidFill>
                  <a:srgbClr val="000000"/>
                </a:solidFill>
                <a:latin typeface="Arial" panose="020B0604020202020204" pitchFamily="34" charset="0"/>
                <a:cs typeface="Arial" panose="020B0604020202020204" pitchFamily="34" charset="0"/>
              </a:rPr>
              <a:t>This communication skill is an evidence-based practice that employs structured responses to enhance engagement with those we support.</a:t>
            </a:r>
          </a:p>
          <a:p>
            <a:r>
              <a:rPr lang="en-US" sz="1800" b="0" dirty="0">
                <a:solidFill>
                  <a:srgbClr val="000000"/>
                </a:solidFill>
                <a:latin typeface="Arial" panose="020B0604020202020204" pitchFamily="34" charset="0"/>
                <a:cs typeface="Arial" panose="020B0604020202020204" pitchFamily="34" charset="0"/>
              </a:rPr>
              <a:t>Today, we will explore three types of communication skills:</a:t>
            </a:r>
          </a:p>
          <a:p>
            <a:r>
              <a:rPr lang="en-US" sz="1800" b="0" dirty="0">
                <a:solidFill>
                  <a:srgbClr val="000000"/>
                </a:solidFill>
                <a:latin typeface="Arial" panose="020B0604020202020204" pitchFamily="34" charset="0"/>
                <a:cs typeface="Arial" panose="020B0604020202020204" pitchFamily="34" charset="0"/>
              </a:rPr>
              <a:t>Content Responses</a:t>
            </a:r>
          </a:p>
          <a:p>
            <a:r>
              <a:rPr lang="en-US" sz="1800" b="0" dirty="0">
                <a:solidFill>
                  <a:srgbClr val="000000"/>
                </a:solidFill>
                <a:latin typeface="Arial" panose="020B0604020202020204" pitchFamily="34" charset="0"/>
                <a:cs typeface="Arial" panose="020B0604020202020204" pitchFamily="34" charset="0"/>
              </a:rPr>
              <a:t>Feeling Responses</a:t>
            </a:r>
          </a:p>
          <a:p>
            <a:r>
              <a:rPr lang="en-US" sz="1800" b="0" dirty="0">
                <a:solidFill>
                  <a:srgbClr val="000000"/>
                </a:solidFill>
                <a:latin typeface="Arial" panose="020B0604020202020204" pitchFamily="34" charset="0"/>
                <a:cs typeface="Arial" panose="020B0604020202020204" pitchFamily="34" charset="0"/>
              </a:rPr>
              <a:t>Meaning Responses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Utilizing reflective responding encourages the individual we are working with to share more.</a:t>
            </a:r>
          </a:p>
          <a:p>
            <a:r>
              <a:rPr lang="en-US" sz="1800" b="0" dirty="0">
                <a:solidFill>
                  <a:srgbClr val="000000"/>
                </a:solidFill>
                <a:latin typeface="Arial" panose="020B0604020202020204" pitchFamily="34" charset="0"/>
                <a:cs typeface="Arial" panose="020B0604020202020204" pitchFamily="34" charset="0"/>
              </a:rPr>
              <a:t>This approach allows us to gather more information and gain deeper insights into their thoughts and feelings.</a:t>
            </a:r>
          </a:p>
          <a:p>
            <a:r>
              <a:rPr lang="en-US" sz="1800" b="0" dirty="0">
                <a:solidFill>
                  <a:srgbClr val="000000"/>
                </a:solidFill>
                <a:latin typeface="Arial" panose="020B0604020202020204" pitchFamily="34" charset="0"/>
                <a:cs typeface="Arial" panose="020B0604020202020204" pitchFamily="34" charset="0"/>
              </a:rPr>
              <a:t>This enhanced understanding can reveal their goals and motivations for achieving those goals. </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p>
          <a:p>
            <a:r>
              <a:rPr lang="en-US" sz="1800" b="0" dirty="0">
                <a:solidFill>
                  <a:srgbClr val="000000"/>
                </a:solidFill>
                <a:latin typeface="Arial" panose="020B0604020202020204" pitchFamily="34" charset="0"/>
                <a:cs typeface="Arial" panose="020B0604020202020204" pitchFamily="34" charset="0"/>
              </a:rPr>
              <a:t>Inquire if learners have previously used these skills or if they are familiar with them to assess their understanding of these concepts.</a:t>
            </a:r>
          </a:p>
          <a:p>
            <a:r>
              <a:rPr lang="en-US" sz="1800" b="0" dirty="0">
                <a:solidFill>
                  <a:srgbClr val="000000"/>
                </a:solidFill>
                <a:latin typeface="Arial" panose="020B0604020202020204" pitchFamily="34" charset="0"/>
                <a:cs typeface="Arial" panose="020B0604020202020204" pitchFamily="34" charset="0"/>
              </a:rPr>
              <a:t> </a:t>
            </a:r>
          </a:p>
          <a:p>
            <a:r>
              <a:rPr lang="en-US" sz="1800" b="1" dirty="0">
                <a:solidFill>
                  <a:srgbClr val="000000"/>
                </a:solidFill>
                <a:latin typeface="Arial" panose="020B0604020202020204" pitchFamily="34" charset="0"/>
                <a:cs typeface="Arial" panose="020B0604020202020204" pitchFamily="34" charset="0"/>
              </a:rPr>
              <a:t>Trainer notes:</a:t>
            </a:r>
            <a:endParaRPr lang="en-US" sz="1800" b="1"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0E89C0F-E642-4845-9E6A-8F34E40A505B}" type="slidenum">
              <a:rPr lang="en-US" smtClean="0"/>
              <a:t>13</a:t>
            </a:fld>
            <a:endParaRPr lang="en-US"/>
          </a:p>
        </p:txBody>
      </p:sp>
    </p:spTree>
    <p:extLst>
      <p:ext uri="{BB962C8B-B14F-4D97-AF65-F5344CB8AC3E}">
        <p14:creationId xmlns:p14="http://schemas.microsoft.com/office/powerpoint/2010/main" val="168130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Content responses involve directly addressing the words spoken by an individual.</a:t>
            </a:r>
          </a:p>
          <a:p>
            <a:endParaRPr lang="en-US" sz="1800" b="0" dirty="0">
              <a:solidFill>
                <a:srgbClr val="000000"/>
              </a:solidFill>
              <a:latin typeface="Arial" panose="020B0604020202020204" pitchFamily="34" charset="0"/>
              <a:cs typeface="Arial" panose="020B0604020202020204" pitchFamily="34" charset="0"/>
            </a:endParaRP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p>
          <a:p>
            <a:r>
              <a:rPr lang="en-US" sz="1800" b="0" dirty="0">
                <a:solidFill>
                  <a:srgbClr val="000000"/>
                </a:solidFill>
                <a:latin typeface="Arial" panose="020B0604020202020204" pitchFamily="34" charset="0"/>
                <a:cs typeface="Arial" panose="020B0604020202020204" pitchFamily="34" charset="0"/>
              </a:rPr>
              <a:t>The first technique is to respond directly to the words spoken by the individual. This is known as content responses.</a:t>
            </a:r>
          </a:p>
          <a:p>
            <a:r>
              <a:rPr lang="en-US" sz="1800" b="0" dirty="0">
                <a:solidFill>
                  <a:srgbClr val="000000"/>
                </a:solidFill>
                <a:latin typeface="Arial" panose="020B0604020202020204" pitchFamily="34" charset="0"/>
                <a:cs typeface="Arial" panose="020B0604020202020204" pitchFamily="34" charset="0"/>
              </a:rPr>
              <a:t>This skill allows us to capture the main points being discussed. In other words, what are the key elements the individual is expressing?</a:t>
            </a:r>
          </a:p>
          <a:p>
            <a:r>
              <a:rPr lang="en-US" sz="1800" b="0" dirty="0">
                <a:solidFill>
                  <a:srgbClr val="000000"/>
                </a:solidFill>
                <a:latin typeface="Arial" panose="020B0604020202020204" pitchFamily="34" charset="0"/>
                <a:cs typeface="Arial" panose="020B0604020202020204" pitchFamily="34" charset="0"/>
              </a:rPr>
              <a:t>Reflections are statements and should not begin with question words such as who, what, where, when, how, or why.</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Utilizing the content responding skill offers numerous benefits for us as providers.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First, it encourages the individual to share more. The more we engage the person in conversation, the more information we can gather.</a:t>
            </a:r>
          </a:p>
          <a:p>
            <a:r>
              <a:rPr lang="en-US" sz="1800" b="0" dirty="0">
                <a:solidFill>
                  <a:srgbClr val="000000"/>
                </a:solidFill>
                <a:latin typeface="Arial" panose="020B0604020202020204" pitchFamily="34" charset="0"/>
                <a:cs typeface="Arial" panose="020B0604020202020204" pitchFamily="34" charset="0"/>
              </a:rPr>
              <a:t>Our understanding of the individual improves.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Second, it allows us to verify our understanding of what has been said. We may not always accurately capture our content responses and might focus on less significant points. This is acceptable, as the individual will correct us and likely clarify the information.</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Third, it helps build rapport. By responding to the content of what is said, we demonstrate that we are actively listening. It conveys to the individual, “I am here, paying attention to everything you are saying.”</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Fourth, it allows the individual to hear their own words. By reflecting back what they have said, they can reconsider their ideas and expressions.</a:t>
            </a:r>
          </a:p>
          <a:p>
            <a:r>
              <a:rPr lang="en-US" sz="1800" b="0" dirty="0">
                <a:solidFill>
                  <a:srgbClr val="000000"/>
                </a:solidFill>
                <a:latin typeface="Arial" panose="020B0604020202020204" pitchFamily="34" charset="0"/>
                <a:cs typeface="Arial" panose="020B0604020202020204" pitchFamily="34" charset="0"/>
              </a:rPr>
              <a:t>In counseling, this can be beneficial for the individual to reflect on their thoughts and how they articulate them.</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Let’s explore content responses in greater detail.</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a:t>
            </a:r>
            <a:endParaRPr lang="en-US" b="1" dirty="0"/>
          </a:p>
        </p:txBody>
      </p:sp>
      <p:sp>
        <p:nvSpPr>
          <p:cNvPr id="4" name="Slide Number Placeholder 3"/>
          <p:cNvSpPr>
            <a:spLocks noGrp="1"/>
          </p:cNvSpPr>
          <p:nvPr>
            <p:ph type="sldNum" sz="quarter" idx="5"/>
          </p:nvPr>
        </p:nvSpPr>
        <p:spPr/>
        <p:txBody>
          <a:bodyPr/>
          <a:lstStyle/>
          <a:p>
            <a:fld id="{70E89C0F-E642-4845-9E6A-8F34E40A505B}" type="slidenum">
              <a:rPr lang="en-US" smtClean="0"/>
              <a:t>14</a:t>
            </a:fld>
            <a:endParaRPr lang="en-US"/>
          </a:p>
        </p:txBody>
      </p:sp>
    </p:spTree>
    <p:extLst>
      <p:ext uri="{BB962C8B-B14F-4D97-AF65-F5344CB8AC3E}">
        <p14:creationId xmlns:p14="http://schemas.microsoft.com/office/powerpoint/2010/main" val="3479405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Content responses serve as a reflective technique to capture and clarify the information conveyed by the speaker.</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To effectively use this skill, after the speaker has finished, respond with, “You are saying … ” followed by a summary of their main points.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Initially, using content responses may feel challenging and awkward, as it represents a departure from our typical communication style.</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Here are key points to enhance the effectiveness of reflective responding: You are reflecting the speaker's message, acting as their mirror; however, avoid repeating their words verbatim, a practice known as parroting. The goal of content responses is to paraphrase the speaker's message using different words. Strive to be concise yet specific enough to encourage the speaker to continue sharing.</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a:t>
            </a:r>
            <a:endParaRPr lang="en-US" sz="1800" b="1" dirty="0">
              <a:solidFill>
                <a:prstClr val="black"/>
              </a:solidFill>
              <a:latin typeface="Arial" panose="020B0604020202020204" pitchFamily="34" charset="0"/>
              <a:cs typeface="Arial" panose="020B0604020202020204" pitchFamily="34" charset="0"/>
            </a:endParaRPr>
          </a:p>
          <a:p>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70E89C0F-E642-4845-9E6A-8F34E40A505B}" type="slidenum">
              <a:rPr lang="en-US" smtClean="0"/>
              <a:t>15</a:t>
            </a:fld>
            <a:endParaRPr lang="en-US"/>
          </a:p>
        </p:txBody>
      </p:sp>
    </p:spTree>
    <p:extLst>
      <p:ext uri="{BB962C8B-B14F-4D97-AF65-F5344CB8AC3E}">
        <p14:creationId xmlns:p14="http://schemas.microsoft.com/office/powerpoint/2010/main" val="3318242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Say:</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The fundamental formula for content responses is "So you are saying." However, there are various ways to initiate our content responses.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On this slide, you will find examples of basic "starters" for reflections. While these may differ, they convey the same message and can all be effective.</a:t>
            </a:r>
          </a:p>
          <a:p>
            <a:r>
              <a:rPr lang="en-US" sz="1800" b="0" dirty="0">
                <a:solidFill>
                  <a:srgbClr val="000000"/>
                </a:solidFill>
                <a:latin typeface="Arial" panose="020B0604020202020204" pitchFamily="34" charset="0"/>
                <a:cs typeface="Arial" panose="020B0604020202020204" pitchFamily="34" charset="0"/>
              </a:rPr>
              <a:t>Keep in mind that reflections are statements; therefore, they should not begin with question words such as who, what, where, when, how, or why.</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As you become more comfortable using these starters, feel free to substitute your own if they better suit your work environment. For now, these provide a solid foundation for crafting simple reflections.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p>
          <a:p>
            <a:r>
              <a:rPr lang="en-US" sz="1800" b="0" dirty="0">
                <a:solidFill>
                  <a:srgbClr val="000000"/>
                </a:solidFill>
                <a:latin typeface="Arial" panose="020B0604020202020204" pitchFamily="34" charset="0"/>
                <a:cs typeface="Arial" panose="020B0604020202020204" pitchFamily="34" charset="0"/>
              </a:rPr>
              <a:t>Ask learners:</a:t>
            </a:r>
          </a:p>
          <a:p>
            <a:r>
              <a:rPr lang="en-US" sz="1800" b="0" dirty="0">
                <a:solidFill>
                  <a:srgbClr val="000000"/>
                </a:solidFill>
                <a:latin typeface="Arial" panose="020B0604020202020204" pitchFamily="34" charset="0"/>
                <a:cs typeface="Arial" panose="020B0604020202020204" pitchFamily="34" charset="0"/>
              </a:rPr>
              <a:t>What additional starters for reflections can you think of?</a:t>
            </a:r>
          </a:p>
          <a:p>
            <a:r>
              <a:rPr lang="en-US" sz="1800" b="0" dirty="0">
                <a:solidFill>
                  <a:srgbClr val="000000"/>
                </a:solidFill>
                <a:latin typeface="Arial" panose="020B0604020202020204" pitchFamily="34" charset="0"/>
                <a:cs typeface="Arial" panose="020B0604020202020204" pitchFamily="34" charset="0"/>
              </a:rPr>
              <a:t>Which of these do you think you might use?</a:t>
            </a:r>
            <a:endParaRPr lang="en-US" sz="1800" b="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83F4484-F0D8-484D-9C4E-4D49824548E5}" type="slidenum">
              <a:rPr lang="en-US" smtClean="0"/>
              <a:t>16</a:t>
            </a:fld>
            <a:endParaRPr lang="en-US"/>
          </a:p>
        </p:txBody>
      </p:sp>
    </p:spTree>
    <p:extLst>
      <p:ext uri="{BB962C8B-B14F-4D97-AF65-F5344CB8AC3E}">
        <p14:creationId xmlns:p14="http://schemas.microsoft.com/office/powerpoint/2010/main" val="229166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Content responses are reflective skills aimed at understanding an individual's experience.</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Let’s examine an example of a statement from the patient we are assisting.</a:t>
            </a:r>
          </a:p>
          <a:p>
            <a:r>
              <a:rPr lang="en-US" sz="1800" b="0" dirty="0">
                <a:solidFill>
                  <a:srgbClr val="000000"/>
                </a:solidFill>
                <a:latin typeface="Arial" panose="020B0604020202020204" pitchFamily="34" charset="0"/>
                <a:cs typeface="Arial" panose="020B0604020202020204" pitchFamily="34" charset="0"/>
              </a:rPr>
              <a:t>What are the main points the person is expressing?</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p>
          <a:p>
            <a:r>
              <a:rPr lang="en-US" sz="1800" b="0" dirty="0">
                <a:solidFill>
                  <a:srgbClr val="000000"/>
                </a:solidFill>
                <a:latin typeface="Arial" panose="020B0604020202020204" pitchFamily="34" charset="0"/>
                <a:cs typeface="Arial" panose="020B0604020202020204" pitchFamily="34" charset="0"/>
              </a:rPr>
              <a:t>Discuss the example and explore potential content responses with the learners.</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a:t>
            </a:r>
          </a:p>
          <a:p>
            <a:r>
              <a:rPr lang="en-US" sz="1800" b="0" dirty="0">
                <a:solidFill>
                  <a:srgbClr val="000000"/>
                </a:solidFill>
                <a:latin typeface="Arial" panose="020B0604020202020204" pitchFamily="34" charset="0"/>
                <a:cs typeface="Arial" panose="020B0604020202020204" pitchFamily="34" charset="0"/>
              </a:rPr>
              <a:t>Here is an example of an appropriate feeling response if needed:</a:t>
            </a:r>
          </a:p>
          <a:p>
            <a:endParaRPr lang="en-US" sz="1800" b="0" dirty="0">
              <a:solidFill>
                <a:srgbClr val="000000"/>
              </a:solidFill>
              <a:latin typeface="Arial" panose="020B0604020202020204" pitchFamily="34" charset="0"/>
              <a:cs typeface="Arial" panose="020B0604020202020204" pitchFamily="34" charset="0"/>
            </a:endParaRPr>
          </a:p>
          <a:p>
            <a:r>
              <a:rPr lang="en-US" sz="1800" dirty="0"/>
              <a:t>“You’re saying you enjoyed the trip to the park with your friend.” </a:t>
            </a:r>
            <a:r>
              <a:rPr lang="en-US" sz="1800" i="1" dirty="0">
                <a:solidFill>
                  <a:srgbClr val="FF0000"/>
                </a:solidFill>
              </a:rPr>
              <a:t>(Good response)</a:t>
            </a:r>
          </a:p>
          <a:p>
            <a:r>
              <a:rPr lang="en-US" sz="1800" i="1" dirty="0">
                <a:solidFill>
                  <a:srgbClr val="FF0000"/>
                </a:solidFill>
              </a:rPr>
              <a:t>“It sounds like you enjoyed the trip to the park with your friend.” (Good alternative response)</a:t>
            </a:r>
            <a:endParaRPr lang="en-US" sz="1800" b="1" dirty="0">
              <a:solidFill>
                <a:srgbClr val="000000"/>
              </a:solidFill>
            </a:endParaRPr>
          </a:p>
          <a:p>
            <a:endParaRPr lang="en-US" sz="1800" b="0" dirty="0">
              <a:solidFill>
                <a:prstClr val="black"/>
              </a:solidFill>
              <a:latin typeface="Microsoft Sans Serif" panose="020B0604020202020204" pitchFamily="34" charset="0"/>
            </a:endParaRPr>
          </a:p>
          <a:p>
            <a:pPr>
              <a:lnSpc>
                <a:spcPct val="90000"/>
              </a:lnSpc>
              <a:spcBef>
                <a:spcPts val="1000"/>
              </a:spcBef>
            </a:pPr>
            <a:endParaRPr lang="en-US" b="1" dirty="0"/>
          </a:p>
          <a:p>
            <a:pPr>
              <a:lnSpc>
                <a:spcPct val="90000"/>
              </a:lnSpc>
              <a:spcBef>
                <a:spcPts val="1000"/>
              </a:spcBef>
            </a:pPr>
            <a:endParaRPr lang="en-US" b="1" dirty="0"/>
          </a:p>
          <a:p>
            <a:pPr>
              <a:lnSpc>
                <a:spcPct val="90000"/>
              </a:lnSpc>
              <a:spcBef>
                <a:spcPts val="1000"/>
              </a:spcBef>
            </a:pPr>
            <a:endParaRPr lang="en-US" b="1" dirty="0"/>
          </a:p>
        </p:txBody>
      </p:sp>
      <p:sp>
        <p:nvSpPr>
          <p:cNvPr id="4" name="Slide Number Placeholder 3"/>
          <p:cNvSpPr>
            <a:spLocks noGrp="1"/>
          </p:cNvSpPr>
          <p:nvPr>
            <p:ph type="sldNum" sz="quarter" idx="5"/>
          </p:nvPr>
        </p:nvSpPr>
        <p:spPr/>
        <p:txBody>
          <a:bodyPr/>
          <a:lstStyle/>
          <a:p>
            <a:fld id="{70E89C0F-E642-4845-9E6A-8F34E40A505B}" type="slidenum">
              <a:rPr lang="en-US" smtClean="0"/>
              <a:t>17</a:t>
            </a:fld>
            <a:endParaRPr lang="en-US"/>
          </a:p>
        </p:txBody>
      </p:sp>
    </p:spTree>
    <p:extLst>
      <p:ext uri="{BB962C8B-B14F-4D97-AF65-F5344CB8AC3E}">
        <p14:creationId xmlns:p14="http://schemas.microsoft.com/office/powerpoint/2010/main" val="3351973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Let’s observe an interaction that demonstrates the use of content reflections. In this video, pay close attention to how Brittney Stone, the health care professional, employs content skills, structures her communication, and how Emily responds.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As you watch the video, listen for and identify the following:</a:t>
            </a:r>
          </a:p>
          <a:p>
            <a:r>
              <a:rPr lang="en-US" sz="1800" b="0" dirty="0">
                <a:solidFill>
                  <a:srgbClr val="000000"/>
                </a:solidFill>
                <a:latin typeface="Arial" panose="020B0604020202020204" pitchFamily="34" charset="0"/>
                <a:cs typeface="Arial" panose="020B0604020202020204" pitchFamily="34" charset="0"/>
              </a:rPr>
              <a:t>The formula used for content reflection</a:t>
            </a:r>
          </a:p>
          <a:p>
            <a:r>
              <a:rPr lang="en-US" sz="1800" b="0" dirty="0">
                <a:solidFill>
                  <a:srgbClr val="000000"/>
                </a:solidFill>
                <a:latin typeface="Arial" panose="020B0604020202020204" pitchFamily="34" charset="0"/>
                <a:cs typeface="Arial" panose="020B0604020202020204" pitchFamily="34" charset="0"/>
              </a:rPr>
              <a:t>Phrases such as “So you are saying…” and other starters employed by Brittney</a:t>
            </a:r>
          </a:p>
          <a:p>
            <a:r>
              <a:rPr lang="en-US" sz="1800" b="0" dirty="0">
                <a:solidFill>
                  <a:srgbClr val="000000"/>
                </a:solidFill>
                <a:latin typeface="Arial" panose="020B0604020202020204" pitchFamily="34" charset="0"/>
                <a:cs typeface="Arial" panose="020B0604020202020204" pitchFamily="34" charset="0"/>
              </a:rPr>
              <a:t>SOLER skills demonstrated by the healthcare provider</a:t>
            </a:r>
          </a:p>
          <a:p>
            <a:r>
              <a:rPr lang="en-US" sz="1800" b="0" dirty="0">
                <a:solidFill>
                  <a:srgbClr val="000000"/>
                </a:solidFill>
                <a:latin typeface="Arial" panose="020B0604020202020204" pitchFamily="34" charset="0"/>
                <a:cs typeface="Arial" panose="020B0604020202020204" pitchFamily="34" charset="0"/>
              </a:rPr>
              <a:t>Emily’s non-verbal communication and its possible implications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r>
              <a:rPr lang="en-US" sz="1800" b="0" dirty="0">
                <a:solidFill>
                  <a:srgbClr val="000000"/>
                </a:solidFill>
                <a:latin typeface="Arial" panose="020B0604020202020204" pitchFamily="34" charset="0"/>
                <a:cs typeface="Arial" panose="020B0604020202020204" pitchFamily="34" charset="0"/>
              </a:rPr>
              <a:t>:</a:t>
            </a:r>
          </a:p>
          <a:p>
            <a:r>
              <a:rPr lang="en-US" sz="1800" b="0" dirty="0">
                <a:solidFill>
                  <a:srgbClr val="000000"/>
                </a:solidFill>
                <a:latin typeface="Arial" panose="020B0604020202020204" pitchFamily="34" charset="0"/>
                <a:cs typeface="Arial" panose="020B0604020202020204" pitchFamily="34" charset="0"/>
              </a:rPr>
              <a:t>Watch the </a:t>
            </a:r>
            <a:r>
              <a:rPr lang="en-US" sz="1800" b="1" dirty="0">
                <a:solidFill>
                  <a:srgbClr val="000000"/>
                </a:solidFill>
                <a:latin typeface="Arial" panose="020B0604020202020204" pitchFamily="34" charset="0"/>
                <a:cs typeface="Arial" panose="020B0604020202020204" pitchFamily="34" charset="0"/>
              </a:rPr>
              <a:t>Reflective Responding </a:t>
            </a:r>
            <a:r>
              <a:rPr lang="en-US" sz="1800" b="0" dirty="0">
                <a:solidFill>
                  <a:srgbClr val="000000"/>
                </a:solidFill>
                <a:latin typeface="Arial" panose="020B0604020202020204" pitchFamily="34" charset="0"/>
                <a:cs typeface="Arial" panose="020B0604020202020204" pitchFamily="34" charset="0"/>
              </a:rPr>
              <a:t>skills video.  Stop after the content response section.  (Note that different sections of this video will be used throughout the module).  Content starts around 0:44)</a:t>
            </a:r>
          </a:p>
          <a:p>
            <a:r>
              <a:rPr lang="en-US" sz="1800" b="0" dirty="0">
                <a:solidFill>
                  <a:srgbClr val="000000"/>
                </a:solidFill>
                <a:latin typeface="Arial" panose="020B0604020202020204" pitchFamily="34" charset="0"/>
                <a:cs typeface="Arial" panose="020B0604020202020204" pitchFamily="34" charset="0"/>
              </a:rPr>
              <a:t>After the video, engage in a class discussion.</a:t>
            </a:r>
          </a:p>
          <a:p>
            <a:r>
              <a:rPr lang="en-US" sz="1800" b="0" dirty="0">
                <a:solidFill>
                  <a:srgbClr val="000000"/>
                </a:solidFill>
                <a:latin typeface="Arial" panose="020B0604020202020204" pitchFamily="34" charset="0"/>
                <a:cs typeface="Arial" panose="020B0604020202020204" pitchFamily="34" charset="0"/>
              </a:rPr>
              <a:t>Evaluate the effectiveness of the responses and the different formulas used.</a:t>
            </a:r>
          </a:p>
          <a:p>
            <a:r>
              <a:rPr lang="en-US" sz="1800" b="0" dirty="0">
                <a:solidFill>
                  <a:srgbClr val="000000"/>
                </a:solidFill>
                <a:latin typeface="Arial" panose="020B0604020202020204" pitchFamily="34" charset="0"/>
                <a:cs typeface="Arial" panose="020B0604020202020204" pitchFamily="34" charset="0"/>
              </a:rPr>
              <a:t>Introduce SOLER skills.</a:t>
            </a:r>
          </a:p>
          <a:p>
            <a:r>
              <a:rPr lang="en-US" sz="1800" b="0" dirty="0">
                <a:solidFill>
                  <a:srgbClr val="000000"/>
                </a:solidFill>
                <a:latin typeface="Arial" panose="020B0604020202020204" pitchFamily="34" charset="0"/>
                <a:cs typeface="Arial" panose="020B0604020202020204" pitchFamily="34" charset="0"/>
              </a:rPr>
              <a:t>Discuss Brittney’s non-verbal communication and its potential meanings.</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a:t>
            </a:r>
          </a:p>
          <a:p>
            <a:r>
              <a:rPr lang="en-US" sz="1800" b="0" dirty="0">
                <a:solidFill>
                  <a:srgbClr val="000000"/>
                </a:solidFill>
                <a:latin typeface="Arial" panose="020B0604020202020204" pitchFamily="34" charset="0"/>
                <a:cs typeface="Arial" panose="020B0604020202020204" pitchFamily="34" charset="0"/>
              </a:rPr>
              <a:t>For additional practice, divide into small groups and take turns using content responses during communication interactions. Learners can discuss:</a:t>
            </a:r>
          </a:p>
          <a:p>
            <a:r>
              <a:rPr lang="en-US" sz="1800" b="0" dirty="0">
                <a:solidFill>
                  <a:srgbClr val="000000"/>
                </a:solidFill>
                <a:latin typeface="Arial" panose="020B0604020202020204" pitchFamily="34" charset="0"/>
                <a:cs typeface="Arial" panose="020B0604020202020204" pitchFamily="34" charset="0"/>
              </a:rPr>
              <a:t>their day, positive experiences from the past week, or something they are looking forward to in the coming month.</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VIDEO:</a:t>
            </a:r>
          </a:p>
          <a:p>
            <a:r>
              <a:rPr lang="en-US" sz="1800" b="0" dirty="0">
                <a:solidFill>
                  <a:srgbClr val="000000"/>
                </a:solidFill>
                <a:latin typeface="Arial" panose="020B0604020202020204" pitchFamily="34" charset="0"/>
                <a:cs typeface="Arial" panose="020B0604020202020204" pitchFamily="34" charset="0"/>
              </a:rPr>
              <a:t>Special note: There will be moments in the video where you can pause and discuss each type of response, starting with content.</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prstClr val="black"/>
                </a:solidFill>
                <a:latin typeface="Arial" panose="020B0604020202020204" pitchFamily="34" charset="0"/>
                <a:cs typeface="Arial" panose="020B0604020202020204" pitchFamily="34" charset="0"/>
              </a:rPr>
              <a:t>https://youtu.be/EPlQ1HK_FeQ</a:t>
            </a:r>
            <a:endParaRPr lang="en-US" sz="1800" b="0" dirty="0">
              <a:solidFill>
                <a:srgbClr val="000000"/>
              </a:solidFill>
              <a:latin typeface="Arial" panose="020B0604020202020204" pitchFamily="34" charset="0"/>
              <a:cs typeface="Arial" panose="020B0604020202020204" pitchFamily="34" charset="0"/>
            </a:endParaRPr>
          </a:p>
          <a:p>
            <a:endParaRPr lang="en-US" sz="1800" b="1" dirty="0">
              <a:solidFill>
                <a:srgbClr val="FF0000"/>
              </a:solidFill>
              <a:latin typeface="Arial" panose="020B0604020202020204" pitchFamily="34" charset="0"/>
              <a:cs typeface="Arial" panose="020B0604020202020204" pitchFamily="34" charset="0"/>
            </a:endParaRPr>
          </a:p>
          <a:p>
            <a:endParaRPr lang="en-US" b="0" dirty="0"/>
          </a:p>
        </p:txBody>
      </p:sp>
      <p:sp>
        <p:nvSpPr>
          <p:cNvPr id="4" name="Slide Number Placeholder 3"/>
          <p:cNvSpPr>
            <a:spLocks noGrp="1"/>
          </p:cNvSpPr>
          <p:nvPr>
            <p:ph type="sldNum" sz="quarter" idx="5"/>
          </p:nvPr>
        </p:nvSpPr>
        <p:spPr/>
        <p:txBody>
          <a:bodyPr/>
          <a:lstStyle/>
          <a:p>
            <a:fld id="{383F4484-F0D8-484D-9C4E-4D49824548E5}" type="slidenum">
              <a:rPr lang="en-US" smtClean="0"/>
              <a:t>18</a:t>
            </a:fld>
            <a:endParaRPr lang="en-US"/>
          </a:p>
        </p:txBody>
      </p:sp>
    </p:spTree>
    <p:extLst>
      <p:ext uri="{BB962C8B-B14F-4D97-AF65-F5344CB8AC3E}">
        <p14:creationId xmlns:p14="http://schemas.microsoft.com/office/powerpoint/2010/main" val="2877157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Feeling responses can convey both direct and indirect messages. </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p>
          <a:p>
            <a:r>
              <a:rPr lang="en-US" sz="1800" b="0" dirty="0">
                <a:solidFill>
                  <a:srgbClr val="000000"/>
                </a:solidFill>
                <a:latin typeface="Arial" panose="020B0604020202020204" pitchFamily="34" charset="0"/>
                <a:cs typeface="Arial" panose="020B0604020202020204" pitchFamily="34" charset="0"/>
              </a:rPr>
              <a:t>The next level of reflective responding involves feeling responses, which build upon content responses.</a:t>
            </a:r>
          </a:p>
          <a:p>
            <a:r>
              <a:rPr lang="en-US" sz="1800" b="0" dirty="0">
                <a:solidFill>
                  <a:srgbClr val="000000"/>
                </a:solidFill>
                <a:latin typeface="Arial" panose="020B0604020202020204" pitchFamily="34" charset="0"/>
                <a:cs typeface="Arial" panose="020B0604020202020204" pitchFamily="34" charset="0"/>
              </a:rPr>
              <a:t>Feeling responses focus on understanding the emotional impact of the person's experience. We aim to capture how the individual feels about the information they are sharing.</a:t>
            </a:r>
          </a:p>
          <a:p>
            <a:r>
              <a:rPr lang="en-US" sz="1800" b="0" dirty="0">
                <a:solidFill>
                  <a:srgbClr val="000000"/>
                </a:solidFill>
                <a:latin typeface="Arial" panose="020B0604020202020204" pitchFamily="34" charset="0"/>
                <a:cs typeface="Arial" panose="020B0604020202020204" pitchFamily="34" charset="0"/>
              </a:rPr>
              <a:t>When someone is speaking with us, we must listen for statements or cues that reveal their feelings. </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The individual may express their feelings using direct words or indirect, non-verbal cues.</a:t>
            </a:r>
          </a:p>
          <a:p>
            <a:endParaRPr lang="en-US" sz="1800" b="0" dirty="0">
              <a:solidFill>
                <a:srgbClr val="000000"/>
              </a:solidFill>
              <a:latin typeface="Arial" panose="020B0604020202020204" pitchFamily="34" charset="0"/>
              <a:cs typeface="Arial" panose="020B0604020202020204" pitchFamily="34" charset="0"/>
            </a:endParaRPr>
          </a:p>
          <a:p>
            <a:r>
              <a:rPr lang="en-US" sz="1800" b="0" i="1" dirty="0">
                <a:solidFill>
                  <a:srgbClr val="000000"/>
                </a:solidFill>
                <a:latin typeface="Arial" panose="020B0604020202020204" pitchFamily="34" charset="0"/>
                <a:cs typeface="Arial" panose="020B0604020202020204" pitchFamily="34" charset="0"/>
              </a:rPr>
              <a:t>Direct</a:t>
            </a:r>
          </a:p>
          <a:p>
            <a:r>
              <a:rPr lang="en-US" sz="1800" b="0" i="0" dirty="0">
                <a:solidFill>
                  <a:srgbClr val="000000"/>
                </a:solidFill>
                <a:latin typeface="Arial" panose="020B0604020202020204" pitchFamily="34" charset="0"/>
                <a:cs typeface="Arial" panose="020B0604020202020204" pitchFamily="34" charset="0"/>
              </a:rPr>
              <a:t>The patient may directly articulate their feelings, often using specific feeling words. </a:t>
            </a:r>
          </a:p>
          <a:p>
            <a:r>
              <a:rPr lang="en-US" sz="1800" b="0" i="0" dirty="0">
                <a:solidFill>
                  <a:srgbClr val="000000"/>
                </a:solidFill>
                <a:latin typeface="Arial" panose="020B0604020202020204" pitchFamily="34" charset="0"/>
                <a:cs typeface="Arial" panose="020B0604020202020204" pitchFamily="34" charset="0"/>
              </a:rPr>
              <a:t>Example: “</a:t>
            </a:r>
            <a:r>
              <a:rPr lang="en-US" sz="1800" dirty="0">
                <a:solidFill>
                  <a:srgbClr val="FF0000"/>
                </a:solidFill>
              </a:rPr>
              <a:t>My knee is hurting me today, which makes me angry</a:t>
            </a:r>
            <a:r>
              <a:rPr lang="en-US" sz="1800" b="0" i="0" dirty="0">
                <a:solidFill>
                  <a:srgbClr val="000000"/>
                </a:solidFill>
                <a:latin typeface="Arial" panose="020B0604020202020204" pitchFamily="34" charset="0"/>
                <a:cs typeface="Arial" panose="020B0604020202020204" pitchFamily="34" charset="0"/>
              </a:rPr>
              <a:t>.”</a:t>
            </a:r>
          </a:p>
          <a:p>
            <a:endParaRPr lang="en-US" sz="1800" b="0" i="0" dirty="0">
              <a:solidFill>
                <a:srgbClr val="000000"/>
              </a:solidFill>
              <a:latin typeface="Arial" panose="020B0604020202020204" pitchFamily="34" charset="0"/>
              <a:cs typeface="Arial" panose="020B0604020202020204" pitchFamily="34" charset="0"/>
            </a:endParaRPr>
          </a:p>
          <a:p>
            <a:r>
              <a:rPr lang="en-US" sz="1800" b="0" i="1" dirty="0">
                <a:solidFill>
                  <a:srgbClr val="000000"/>
                </a:solidFill>
                <a:latin typeface="Arial" panose="020B0604020202020204" pitchFamily="34" charset="0"/>
                <a:cs typeface="Arial" panose="020B0604020202020204" pitchFamily="34" charset="0"/>
              </a:rPr>
              <a:t>Indirect</a:t>
            </a:r>
          </a:p>
          <a:p>
            <a:r>
              <a:rPr lang="en-US" sz="1800" b="0" i="0" dirty="0">
                <a:solidFill>
                  <a:srgbClr val="000000"/>
                </a:solidFill>
                <a:latin typeface="Arial" panose="020B0604020202020204" pitchFamily="34" charset="0"/>
                <a:cs typeface="Arial" panose="020B0604020202020204" pitchFamily="34" charset="0"/>
              </a:rPr>
              <a:t>The patient may not explicitly state their feelings. We need to interpret other cues, such as behaviors, body language, facial expressions, and tone of voice.</a:t>
            </a:r>
          </a:p>
          <a:p>
            <a:pPr marL="0" lvl="0" indent="0" fontAlgn="base">
              <a:buFontTx/>
              <a:buNone/>
            </a:pPr>
            <a:r>
              <a:rPr lang="en-US" sz="1800" b="0" baseline="0" dirty="0"/>
              <a:t>Example </a:t>
            </a:r>
            <a:r>
              <a:rPr lang="en-US" sz="1800" dirty="0">
                <a:solidFill>
                  <a:srgbClr val="FF0000"/>
                </a:solidFill>
              </a:rPr>
              <a:t>"I'm feeling fine today."</a:t>
            </a:r>
            <a:r>
              <a:rPr lang="en-US" sz="1800" i="1" dirty="0">
                <a:solidFill>
                  <a:srgbClr val="FF0000"/>
                </a:solidFill>
              </a:rPr>
              <a:t> </a:t>
            </a:r>
            <a:r>
              <a:rPr lang="en-US" sz="1800" dirty="0"/>
              <a:t>But</a:t>
            </a:r>
            <a:r>
              <a:rPr lang="en-US" sz="1800" b="0" baseline="0" dirty="0"/>
              <a:t> the person has their head down and closed body language</a:t>
            </a:r>
            <a:endParaRPr lang="en-US" sz="1800" b="0" baseline="0" dirty="0">
              <a:ea typeface="Calibri"/>
              <a:cs typeface="Calibri"/>
            </a:endParaRPr>
          </a:p>
          <a:p>
            <a:endParaRPr lang="en-US" sz="1800" b="0" i="0" dirty="0">
              <a:solidFill>
                <a:srgbClr val="000000"/>
              </a:solidFill>
              <a:latin typeface="Arial" panose="020B0604020202020204" pitchFamily="34" charset="0"/>
              <a:cs typeface="Arial" panose="020B0604020202020204" pitchFamily="34" charset="0"/>
            </a:endParaRPr>
          </a:p>
          <a:p>
            <a:r>
              <a:rPr lang="en-US" sz="1800" b="0" i="0" dirty="0">
                <a:solidFill>
                  <a:srgbClr val="000000"/>
                </a:solidFill>
                <a:latin typeface="Arial" panose="020B0604020202020204" pitchFamily="34" charset="0"/>
                <a:cs typeface="Arial" panose="020B0604020202020204" pitchFamily="34" charset="0"/>
              </a:rPr>
              <a:t>The structure of this skill is as follows:</a:t>
            </a:r>
          </a:p>
          <a:p>
            <a:r>
              <a:rPr lang="en-US" sz="1800" b="0" i="0" dirty="0">
                <a:solidFill>
                  <a:srgbClr val="000000"/>
                </a:solidFill>
                <a:latin typeface="Arial" panose="020B0604020202020204" pitchFamily="34" charset="0"/>
                <a:cs typeface="Arial" panose="020B0604020202020204" pitchFamily="34" charset="0"/>
              </a:rPr>
              <a:t>After the person has spoken,</a:t>
            </a:r>
          </a:p>
          <a:p>
            <a:r>
              <a:rPr lang="en-US" sz="1800" b="0" i="0" dirty="0">
                <a:solidFill>
                  <a:srgbClr val="000000"/>
                </a:solidFill>
                <a:latin typeface="Arial" panose="020B0604020202020204" pitchFamily="34" charset="0"/>
                <a:cs typeface="Arial" panose="020B0604020202020204" pitchFamily="34" charset="0"/>
              </a:rPr>
              <a:t>We respond with “You feel”</a:t>
            </a:r>
          </a:p>
          <a:p>
            <a:r>
              <a:rPr lang="en-US" sz="1800" b="0" i="0" dirty="0">
                <a:solidFill>
                  <a:srgbClr val="000000"/>
                </a:solidFill>
                <a:latin typeface="Arial" panose="020B0604020202020204" pitchFamily="34" charset="0"/>
                <a:cs typeface="Arial" panose="020B0604020202020204" pitchFamily="34" charset="0"/>
              </a:rPr>
              <a:t>And then articulate a word that encapsulates their feelings.</a:t>
            </a:r>
          </a:p>
          <a:p>
            <a:endParaRPr lang="en-US" sz="1800" b="0" i="0" dirty="0">
              <a:solidFill>
                <a:srgbClr val="000000"/>
              </a:solidFill>
              <a:latin typeface="Arial" panose="020B0604020202020204" pitchFamily="34" charset="0"/>
              <a:cs typeface="Arial" panose="020B0604020202020204" pitchFamily="34" charset="0"/>
            </a:endParaRPr>
          </a:p>
          <a:p>
            <a:r>
              <a:rPr lang="en-US" sz="1800" b="1" i="0" dirty="0">
                <a:solidFill>
                  <a:srgbClr val="000000"/>
                </a:solidFill>
                <a:latin typeface="Arial" panose="020B0604020202020204" pitchFamily="34" charset="0"/>
                <a:cs typeface="Arial" panose="020B0604020202020204" pitchFamily="34" charset="0"/>
              </a:rPr>
              <a:t>Do:</a:t>
            </a:r>
          </a:p>
          <a:p>
            <a:r>
              <a:rPr lang="en-US" sz="1800" b="0" i="0" dirty="0">
                <a:solidFill>
                  <a:srgbClr val="000000"/>
                </a:solidFill>
                <a:latin typeface="Arial" panose="020B0604020202020204" pitchFamily="34" charset="0"/>
                <a:cs typeface="Arial" panose="020B0604020202020204" pitchFamily="34" charset="0"/>
              </a:rPr>
              <a:t> </a:t>
            </a:r>
          </a:p>
          <a:p>
            <a:r>
              <a:rPr lang="en-US" sz="1800" b="1" i="0" dirty="0">
                <a:solidFill>
                  <a:srgbClr val="000000"/>
                </a:solidFill>
                <a:latin typeface="Arial" panose="020B0604020202020204" pitchFamily="34" charset="0"/>
                <a:cs typeface="Arial" panose="020B0604020202020204" pitchFamily="34" charset="0"/>
              </a:rPr>
              <a:t>Trainer notes:</a:t>
            </a:r>
            <a:endParaRPr lang="en-US" sz="1800" b="1" i="0" dirty="0">
              <a:solidFill>
                <a:prstClr val="black"/>
              </a:solidFill>
              <a:latin typeface="Arial" panose="020B0604020202020204" pitchFamily="34" charset="0"/>
              <a:cs typeface="Arial" panose="020B0604020202020204" pitchFamily="34" charset="0"/>
            </a:endParaRPr>
          </a:p>
          <a:p>
            <a:pPr>
              <a:lnSpc>
                <a:spcPct val="90000"/>
              </a:lnSpc>
              <a:spcBef>
                <a:spcPts val="1000"/>
              </a:spcBef>
            </a:pPr>
            <a:endParaRPr lang="en-US" b="1" dirty="0"/>
          </a:p>
        </p:txBody>
      </p:sp>
      <p:sp>
        <p:nvSpPr>
          <p:cNvPr id="4" name="Slide Number Placeholder 3"/>
          <p:cNvSpPr>
            <a:spLocks noGrp="1"/>
          </p:cNvSpPr>
          <p:nvPr>
            <p:ph type="sldNum" sz="quarter" idx="5"/>
          </p:nvPr>
        </p:nvSpPr>
        <p:spPr/>
        <p:txBody>
          <a:bodyPr/>
          <a:lstStyle/>
          <a:p>
            <a:fld id="{70E89C0F-E642-4845-9E6A-8F34E40A505B}" type="slidenum">
              <a:rPr lang="en-US" smtClean="0"/>
              <a:t>19</a:t>
            </a:fld>
            <a:endParaRPr lang="en-US"/>
          </a:p>
        </p:txBody>
      </p:sp>
    </p:spTree>
    <p:extLst>
      <p:ext uri="{BB962C8B-B14F-4D97-AF65-F5344CB8AC3E}">
        <p14:creationId xmlns:p14="http://schemas.microsoft.com/office/powerpoint/2010/main" val="72086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F4484-F0D8-484D-9C4E-4D49824548E5}" type="slidenum">
              <a:rPr lang="en-US" smtClean="0"/>
              <a:t>2</a:t>
            </a:fld>
            <a:endParaRPr lang="en-US"/>
          </a:p>
        </p:txBody>
      </p:sp>
    </p:spTree>
    <p:extLst>
      <p:ext uri="{BB962C8B-B14F-4D97-AF65-F5344CB8AC3E}">
        <p14:creationId xmlns:p14="http://schemas.microsoft.com/office/powerpoint/2010/main" val="1783136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It is essential to match both the type and intensity of feelings in communication.</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p>
          <a:p>
            <a:r>
              <a:rPr lang="en-US" sz="1800" b="0" dirty="0">
                <a:solidFill>
                  <a:srgbClr val="000000"/>
                </a:solidFill>
                <a:latin typeface="Arial" panose="020B0604020202020204" pitchFamily="34" charset="0"/>
                <a:cs typeface="Arial" panose="020B0604020202020204" pitchFamily="34" charset="0"/>
              </a:rPr>
              <a:t>When responding to feelings, it is important to use different feeling words than those expressed by the other person. Similar to the content response skill, we should avoid repeating the person's words. To accurately reflect their emotions, we must MATCH both the type of feeling and its intensity.</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On this slide, you will find examples of various types and intensities of feelings.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 </a:t>
            </a:r>
            <a:br>
              <a:rPr lang="en-US" sz="1800" b="0" dirty="0">
                <a:solidFill>
                  <a:srgbClr val="000000"/>
                </a:solidFill>
                <a:latin typeface="Arial" panose="020B0604020202020204" pitchFamily="34" charset="0"/>
                <a:cs typeface="Arial" panose="020B0604020202020204" pitchFamily="34" charset="0"/>
              </a:rPr>
            </a:br>
            <a:r>
              <a:rPr lang="en-US" sz="1800" b="0" dirty="0">
                <a:solidFill>
                  <a:srgbClr val="000000"/>
                </a:solidFill>
                <a:latin typeface="Arial" panose="020B0604020202020204" pitchFamily="34" charset="0"/>
                <a:cs typeface="Arial" panose="020B0604020202020204" pitchFamily="34" charset="0"/>
              </a:rPr>
              <a:t>Review the Feeling Work Chart included in the supplemental materials with your learners. A few samples from that chart are provided here.</a:t>
            </a:r>
          </a:p>
          <a:p>
            <a:br>
              <a:rPr lang="en-US" sz="1800" b="0" dirty="0">
                <a:solidFill>
                  <a:srgbClr val="000000"/>
                </a:solidFill>
                <a:latin typeface="Arial" panose="020B0604020202020204" pitchFamily="34" charset="0"/>
                <a:cs typeface="Arial" panose="020B0604020202020204" pitchFamily="34" charset="0"/>
              </a:rPr>
            </a:br>
            <a:r>
              <a:rPr lang="en-US" sz="1800" b="0" dirty="0">
                <a:solidFill>
                  <a:srgbClr val="000000"/>
                </a:solidFill>
                <a:latin typeface="Arial" panose="020B0604020202020204" pitchFamily="34" charset="0"/>
                <a:cs typeface="Arial" panose="020B0604020202020204" pitchFamily="34" charset="0"/>
              </a:rPr>
              <a:t>Ask learners to pair up for a brief activity. Each pair should share one positive or negative experience they are comfortable discussing with the larger class or group. One person will act as the listener, reflecting back the feeling word with the appropriate intensity based on what the speaker shared. Before switching roles, have them discuss whether the listener accurately reflected the feeling and its intensity. After switching, repeat the activity. Reconvene as a larger group and invite a few volunteers to describe their experiences and whether the feelings and intensities were accurately reflected.</a:t>
            </a:r>
            <a:br>
              <a:rPr lang="en-US" sz="1800" b="0" dirty="0">
                <a:solidFill>
                  <a:srgbClr val="000000"/>
                </a:solidFill>
                <a:latin typeface="Arial" panose="020B0604020202020204" pitchFamily="34" charset="0"/>
                <a:cs typeface="Arial" panose="020B0604020202020204" pitchFamily="34" charset="0"/>
              </a:rPr>
            </a:br>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 </a:t>
            </a:r>
            <a:r>
              <a:rPr lang="en-US" sz="1800" b="0" dirty="0">
                <a:solidFill>
                  <a:srgbClr val="000000"/>
                </a:solidFill>
                <a:latin typeface="Arial" panose="020B0604020202020204" pitchFamily="34" charset="0"/>
                <a:cs typeface="Arial" panose="020B0604020202020204" pitchFamily="34" charset="0"/>
              </a:rPr>
              <a:t>This activity should be brief. Limit the pairing time to five minutes and allocate about three minutes for group processing.</a:t>
            </a:r>
            <a:endParaRPr lang="en-US" sz="1800" b="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83F4484-F0D8-484D-9C4E-4D49824548E5}" type="slidenum">
              <a:rPr lang="en-US" smtClean="0"/>
              <a:t>20</a:t>
            </a:fld>
            <a:endParaRPr lang="en-US"/>
          </a:p>
        </p:txBody>
      </p:sp>
    </p:spTree>
    <p:extLst>
      <p:ext uri="{BB962C8B-B14F-4D97-AF65-F5344CB8AC3E}">
        <p14:creationId xmlns:p14="http://schemas.microsoft.com/office/powerpoint/2010/main" val="375716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Feeling responses are a reflective skill aimed at understanding the emotional impact of a person's experience.</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Here is an example of a statement from a patient we are assisting. How do you think this patient is feeling?</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p>
          <a:p>
            <a:r>
              <a:rPr lang="en-US" sz="1800" b="0" dirty="0">
                <a:solidFill>
                  <a:srgbClr val="000000"/>
                </a:solidFill>
                <a:latin typeface="Arial" panose="020B0604020202020204" pitchFamily="34" charset="0"/>
                <a:cs typeface="Arial" panose="020B0604020202020204" pitchFamily="34" charset="0"/>
              </a:rPr>
              <a:t>Discuss the example and explore potential feeling responses with the learners. Encourage them to suggest different words that might accurately describe how the person is feeling.</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a:t>
            </a:r>
          </a:p>
          <a:p>
            <a:r>
              <a:rPr lang="en-US" sz="1800" b="0" dirty="0">
                <a:solidFill>
                  <a:srgbClr val="000000"/>
                </a:solidFill>
                <a:latin typeface="Arial" panose="020B0604020202020204" pitchFamily="34" charset="0"/>
                <a:cs typeface="Arial" panose="020B0604020202020204" pitchFamily="34" charset="0"/>
              </a:rPr>
              <a:t>Here is an example of an appropriate feeling response, if needed:</a:t>
            </a:r>
          </a:p>
          <a:p>
            <a:endParaRPr lang="en-US" sz="1800" b="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“You feel disappointed.” </a:t>
            </a:r>
            <a:r>
              <a:rPr lang="en-US" sz="1800" i="1" dirty="0">
                <a:solidFill>
                  <a:srgbClr val="FF0000"/>
                </a:solidFill>
              </a:rPr>
              <a:t>(Good feeling word match)</a:t>
            </a:r>
          </a:p>
          <a:p>
            <a:pPr>
              <a:lnSpc>
                <a:spcPct val="90000"/>
              </a:lnSpc>
              <a:spcBef>
                <a:spcPts val="1000"/>
              </a:spcBef>
            </a:pPr>
            <a:endParaRPr lang="en-US" b="0" dirty="0"/>
          </a:p>
        </p:txBody>
      </p:sp>
      <p:sp>
        <p:nvSpPr>
          <p:cNvPr id="4" name="Slide Number Placeholder 3"/>
          <p:cNvSpPr>
            <a:spLocks noGrp="1"/>
          </p:cNvSpPr>
          <p:nvPr>
            <p:ph type="sldNum" sz="quarter" idx="5"/>
          </p:nvPr>
        </p:nvSpPr>
        <p:spPr/>
        <p:txBody>
          <a:bodyPr/>
          <a:lstStyle/>
          <a:p>
            <a:fld id="{70E89C0F-E642-4845-9E6A-8F34E40A505B}" type="slidenum">
              <a:rPr lang="en-US" smtClean="0"/>
              <a:t>21</a:t>
            </a:fld>
            <a:endParaRPr lang="en-US"/>
          </a:p>
        </p:txBody>
      </p:sp>
    </p:spTree>
    <p:extLst>
      <p:ext uri="{BB962C8B-B14F-4D97-AF65-F5344CB8AC3E}">
        <p14:creationId xmlns:p14="http://schemas.microsoft.com/office/powerpoint/2010/main" val="4130245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0000"/>
                </a:solidFill>
                <a:latin typeface="Arial" panose="020B0604020202020204" pitchFamily="34" charset="0"/>
                <a:cs typeface="Arial" panose="020B0604020202020204" pitchFamily="34" charset="0"/>
              </a:rPr>
              <a:t>Core Message:  </a:t>
            </a:r>
            <a:r>
              <a:rPr lang="en-US" sz="1200" b="0" dirty="0">
                <a:solidFill>
                  <a:srgbClr val="000000"/>
                </a:solidFill>
                <a:latin typeface="Arial" panose="020B0604020202020204" pitchFamily="34" charset="0"/>
                <a:cs typeface="Arial" panose="020B0604020202020204" pitchFamily="34" charset="0"/>
              </a:rPr>
              <a:t>Observing the use of feeling skills can enhance practice of these skills.</a:t>
            </a:r>
          </a:p>
          <a:p>
            <a:endParaRPr lang="en-US" sz="1200" b="0" dirty="0">
              <a:solidFill>
                <a:srgbClr val="000000"/>
              </a:solidFill>
              <a:latin typeface="Arial" panose="020B0604020202020204" pitchFamily="34" charset="0"/>
              <a:cs typeface="Arial" panose="020B0604020202020204" pitchFamily="34" charset="0"/>
            </a:endParaRPr>
          </a:p>
          <a:p>
            <a:r>
              <a:rPr lang="en-US" sz="1200" b="1" dirty="0">
                <a:solidFill>
                  <a:srgbClr val="000000"/>
                </a:solidFill>
                <a:latin typeface="Arial" panose="020B0604020202020204" pitchFamily="34" charset="0"/>
                <a:cs typeface="Arial" panose="020B0604020202020204" pitchFamily="34" charset="0"/>
              </a:rPr>
              <a:t>Say:</a:t>
            </a:r>
          </a:p>
          <a:p>
            <a:r>
              <a:rPr lang="en-US" sz="1200" b="0" dirty="0">
                <a:solidFill>
                  <a:srgbClr val="000000"/>
                </a:solidFill>
                <a:latin typeface="Arial" panose="020B0604020202020204" pitchFamily="34" charset="0"/>
                <a:cs typeface="Arial" panose="020B0604020202020204" pitchFamily="34" charset="0"/>
              </a:rPr>
              <a:t>Let’s continuing watching our last video demonstrating reflective responding, picking up with feeling skills as used by Brittney Stone.</a:t>
            </a:r>
          </a:p>
          <a:p>
            <a:endParaRPr lang="en-US" sz="1200" b="0" dirty="0">
              <a:solidFill>
                <a:srgbClr val="000000"/>
              </a:solidFill>
              <a:latin typeface="Arial" panose="020B0604020202020204" pitchFamily="34" charset="0"/>
              <a:cs typeface="Arial" panose="020B0604020202020204" pitchFamily="34" charset="0"/>
            </a:endParaRPr>
          </a:p>
          <a:p>
            <a:r>
              <a:rPr lang="en-US" sz="1200" b="0" dirty="0">
                <a:solidFill>
                  <a:srgbClr val="000000"/>
                </a:solidFill>
                <a:latin typeface="Arial" panose="020B0604020202020204" pitchFamily="34" charset="0"/>
                <a:cs typeface="Arial" panose="020B0604020202020204" pitchFamily="34" charset="0"/>
              </a:rPr>
              <a:t>While watching, let’s focus on:</a:t>
            </a:r>
          </a:p>
          <a:p>
            <a:r>
              <a:rPr lang="en-US" sz="1200" b="0" dirty="0">
                <a:solidFill>
                  <a:srgbClr val="000000"/>
                </a:solidFill>
                <a:latin typeface="Arial" panose="020B0604020202020204" pitchFamily="34" charset="0"/>
                <a:cs typeface="Arial" panose="020B0604020202020204" pitchFamily="34" charset="0"/>
              </a:rPr>
              <a:t>How Brittney applies the feeling skill formula</a:t>
            </a:r>
          </a:p>
          <a:p>
            <a:r>
              <a:rPr lang="en-US" sz="1200" b="0" dirty="0">
                <a:solidFill>
                  <a:srgbClr val="000000"/>
                </a:solidFill>
                <a:latin typeface="Arial" panose="020B0604020202020204" pitchFamily="34" charset="0"/>
                <a:cs typeface="Arial" panose="020B0604020202020204" pitchFamily="34" charset="0"/>
              </a:rPr>
              <a:t>The type and intensity of the words used</a:t>
            </a:r>
          </a:p>
          <a:p>
            <a:r>
              <a:rPr lang="en-US" sz="1200" b="0" dirty="0">
                <a:solidFill>
                  <a:srgbClr val="000000"/>
                </a:solidFill>
                <a:latin typeface="Arial" panose="020B0604020202020204" pitchFamily="34" charset="0"/>
                <a:cs typeface="Arial" panose="020B0604020202020204" pitchFamily="34" charset="0"/>
              </a:rPr>
              <a:t>Emily’s direct and indirect feeling clues and language</a:t>
            </a:r>
          </a:p>
          <a:p>
            <a:r>
              <a:rPr lang="en-US" sz="1200" b="0" dirty="0">
                <a:solidFill>
                  <a:srgbClr val="000000"/>
                </a:solidFill>
                <a:latin typeface="Arial" panose="020B0604020202020204" pitchFamily="34" charset="0"/>
                <a:cs typeface="Arial" panose="020B0604020202020204" pitchFamily="34" charset="0"/>
              </a:rPr>
              <a:t>Brittney’s (the healthcare provider’s) SOLER skills as the provider</a:t>
            </a:r>
          </a:p>
          <a:p>
            <a:endParaRPr lang="en-US" sz="1200" b="0" dirty="0">
              <a:solidFill>
                <a:srgbClr val="000000"/>
              </a:solidFill>
              <a:latin typeface="Arial" panose="020B0604020202020204" pitchFamily="34" charset="0"/>
              <a:cs typeface="Arial" panose="020B0604020202020204" pitchFamily="34" charset="0"/>
            </a:endParaRPr>
          </a:p>
          <a:p>
            <a:r>
              <a:rPr lang="en-US" sz="1200" b="1" dirty="0">
                <a:solidFill>
                  <a:srgbClr val="000000"/>
                </a:solidFill>
                <a:latin typeface="Arial" panose="020B0604020202020204" pitchFamily="34" charset="0"/>
                <a:cs typeface="Arial" panose="020B0604020202020204" pitchFamily="34" charset="0"/>
              </a:rPr>
              <a:t>Do:</a:t>
            </a:r>
          </a:p>
          <a:p>
            <a:r>
              <a:rPr lang="en-US" sz="1200" b="0" dirty="0">
                <a:solidFill>
                  <a:srgbClr val="000000"/>
                </a:solidFill>
                <a:latin typeface="Arial" panose="020B0604020202020204" pitchFamily="34" charset="0"/>
                <a:cs typeface="Arial" panose="020B0604020202020204" pitchFamily="34" charset="0"/>
              </a:rPr>
              <a:t>Continue playing the </a:t>
            </a:r>
            <a:r>
              <a:rPr lang="en-US" sz="1200" b="1" dirty="0">
                <a:solidFill>
                  <a:srgbClr val="000000"/>
                </a:solidFill>
                <a:latin typeface="Arial" panose="020B0604020202020204" pitchFamily="34" charset="0"/>
                <a:cs typeface="Arial" panose="020B0604020202020204" pitchFamily="34" charset="0"/>
              </a:rPr>
              <a:t>Reflective Responding </a:t>
            </a:r>
            <a:r>
              <a:rPr lang="en-US" sz="1200" b="0" dirty="0">
                <a:solidFill>
                  <a:srgbClr val="000000"/>
                </a:solidFill>
                <a:latin typeface="Arial" panose="020B0604020202020204" pitchFamily="34" charset="0"/>
                <a:cs typeface="Arial" panose="020B0604020202020204" pitchFamily="34" charset="0"/>
              </a:rPr>
              <a:t>skills video at the </a:t>
            </a:r>
            <a:r>
              <a:rPr lang="en-US" sz="1200" b="1" dirty="0">
                <a:solidFill>
                  <a:srgbClr val="000000"/>
                </a:solidFill>
                <a:latin typeface="Arial" panose="020B0604020202020204" pitchFamily="34" charset="0"/>
                <a:cs typeface="Arial" panose="020B0604020202020204" pitchFamily="34" charset="0"/>
              </a:rPr>
              <a:t>Feeling</a:t>
            </a:r>
            <a:r>
              <a:rPr lang="en-US" sz="1200" b="0" dirty="0">
                <a:solidFill>
                  <a:srgbClr val="000000"/>
                </a:solidFill>
                <a:latin typeface="Arial" panose="020B0604020202020204" pitchFamily="34" charset="0"/>
                <a:cs typeface="Arial" panose="020B0604020202020204" pitchFamily="34" charset="0"/>
              </a:rPr>
              <a:t> skills section. ((approx. 3:24)  Stop the video at the end of this section.</a:t>
            </a:r>
          </a:p>
          <a:p>
            <a:endParaRPr lang="en-US" sz="1200" b="0" dirty="0">
              <a:solidFill>
                <a:srgbClr val="000000"/>
              </a:solidFill>
              <a:latin typeface="Arial" panose="020B0604020202020204" pitchFamily="34" charset="0"/>
              <a:cs typeface="Arial" panose="020B0604020202020204" pitchFamily="34" charset="0"/>
            </a:endParaRPr>
          </a:p>
          <a:p>
            <a:r>
              <a:rPr lang="en-US" sz="1200" b="0" dirty="0">
                <a:solidFill>
                  <a:srgbClr val="000000"/>
                </a:solidFill>
                <a:latin typeface="Arial" panose="020B0604020202020204" pitchFamily="34" charset="0"/>
                <a:cs typeface="Arial" panose="020B0604020202020204" pitchFamily="34" charset="0"/>
              </a:rPr>
              <a:t>After the video, engage in a discussion with the learners about:</a:t>
            </a:r>
          </a:p>
          <a:p>
            <a:r>
              <a:rPr lang="en-US" sz="1200" b="0" dirty="0">
                <a:solidFill>
                  <a:srgbClr val="000000"/>
                </a:solidFill>
                <a:latin typeface="Arial" panose="020B0604020202020204" pitchFamily="34" charset="0"/>
                <a:cs typeface="Arial" panose="020B0604020202020204" pitchFamily="34" charset="0"/>
              </a:rPr>
              <a:t>The feeling skill formula</a:t>
            </a:r>
          </a:p>
          <a:p>
            <a:r>
              <a:rPr lang="en-US" sz="1200" b="0" dirty="0">
                <a:solidFill>
                  <a:srgbClr val="000000"/>
                </a:solidFill>
                <a:latin typeface="Arial" panose="020B0604020202020204" pitchFamily="34" charset="0"/>
                <a:cs typeface="Arial" panose="020B0604020202020204" pitchFamily="34" charset="0"/>
              </a:rPr>
              <a:t>The type and intensity of the words used</a:t>
            </a:r>
          </a:p>
          <a:p>
            <a:r>
              <a:rPr lang="en-US" sz="1200" b="0" dirty="0">
                <a:solidFill>
                  <a:srgbClr val="000000"/>
                </a:solidFill>
                <a:latin typeface="Arial" panose="020B0604020202020204" pitchFamily="34" charset="0"/>
                <a:cs typeface="Arial" panose="020B0604020202020204" pitchFamily="34" charset="0"/>
              </a:rPr>
              <a:t>The direct and indirect feeling clues and language used by Emilie, the person receiving help</a:t>
            </a:r>
          </a:p>
          <a:p>
            <a:r>
              <a:rPr lang="en-US" sz="1200" b="0" dirty="0">
                <a:solidFill>
                  <a:srgbClr val="000000"/>
                </a:solidFill>
                <a:latin typeface="Arial" panose="020B0604020202020204" pitchFamily="34" charset="0"/>
                <a:cs typeface="Arial" panose="020B0604020202020204" pitchFamily="34" charset="0"/>
              </a:rPr>
              <a:t>Discuss Brittney’s (the healthcare provider’s) SOLER skills as the provider</a:t>
            </a:r>
          </a:p>
          <a:p>
            <a:r>
              <a:rPr lang="en-US" sz="1200" b="0" dirty="0">
                <a:solidFill>
                  <a:srgbClr val="000000"/>
                </a:solidFill>
                <a:latin typeface="Arial" panose="020B0604020202020204" pitchFamily="34" charset="0"/>
                <a:cs typeface="Arial" panose="020B0604020202020204" pitchFamily="34" charset="0"/>
              </a:rPr>
              <a:t> </a:t>
            </a:r>
          </a:p>
          <a:p>
            <a:r>
              <a:rPr lang="en-US" sz="1200" b="1" dirty="0">
                <a:solidFill>
                  <a:srgbClr val="000000"/>
                </a:solidFill>
                <a:latin typeface="Arial" panose="020B0604020202020204" pitchFamily="34" charset="0"/>
                <a:cs typeface="Arial" panose="020B0604020202020204" pitchFamily="34" charset="0"/>
              </a:rPr>
              <a:t>Trainer notes:</a:t>
            </a:r>
          </a:p>
          <a:p>
            <a:r>
              <a:rPr lang="en-US" sz="1200" b="0" dirty="0">
                <a:solidFill>
                  <a:srgbClr val="000000"/>
                </a:solidFill>
                <a:latin typeface="Arial" panose="020B0604020202020204" pitchFamily="34" charset="0"/>
                <a:cs typeface="Arial" panose="020B0604020202020204" pitchFamily="34" charset="0"/>
              </a:rPr>
              <a:t>For additional practice, divide into small groups and take turns discussing and demonstrating feeling responses.</a:t>
            </a:r>
          </a:p>
          <a:p>
            <a:endParaRPr lang="en-US" sz="1200" b="0" dirty="0">
              <a:solidFill>
                <a:srgbClr val="000000"/>
              </a:solidFill>
              <a:latin typeface="Arial" panose="020B0604020202020204" pitchFamily="34" charset="0"/>
              <a:cs typeface="Arial" panose="020B0604020202020204" pitchFamily="34" charset="0"/>
            </a:endParaRPr>
          </a:p>
          <a:p>
            <a:r>
              <a:rPr lang="en-US" sz="1200" b="0" dirty="0">
                <a:solidFill>
                  <a:srgbClr val="000000"/>
                </a:solidFill>
                <a:latin typeface="Arial" panose="020B0604020202020204" pitchFamily="34" charset="0"/>
                <a:cs typeface="Arial" panose="020B0604020202020204" pitchFamily="34" charset="0"/>
              </a:rPr>
              <a:t>Learners can discuss:</a:t>
            </a:r>
          </a:p>
          <a:p>
            <a:r>
              <a:rPr lang="en-US" sz="1200" b="0" dirty="0">
                <a:solidFill>
                  <a:srgbClr val="000000"/>
                </a:solidFill>
                <a:latin typeface="Arial" panose="020B0604020202020204" pitchFamily="34" charset="0"/>
                <a:cs typeface="Arial" panose="020B0604020202020204" pitchFamily="34" charset="0"/>
              </a:rPr>
              <a:t>Their day</a:t>
            </a:r>
          </a:p>
          <a:p>
            <a:r>
              <a:rPr lang="en-US" sz="1200" b="0" dirty="0">
                <a:solidFill>
                  <a:srgbClr val="000000"/>
                </a:solidFill>
                <a:latin typeface="Arial" panose="020B0604020202020204" pitchFamily="34" charset="0"/>
                <a:cs typeface="Arial" panose="020B0604020202020204" pitchFamily="34" charset="0"/>
              </a:rPr>
              <a:t>Something positive that happened in the past week</a:t>
            </a:r>
          </a:p>
          <a:p>
            <a:r>
              <a:rPr lang="en-US" sz="1200" b="0" dirty="0">
                <a:solidFill>
                  <a:srgbClr val="000000"/>
                </a:solidFill>
                <a:latin typeface="Arial" panose="020B0604020202020204" pitchFamily="34" charset="0"/>
                <a:cs typeface="Arial" panose="020B0604020202020204" pitchFamily="34" charset="0"/>
              </a:rPr>
              <a:t>Something they are looking forward to in the next month</a:t>
            </a:r>
            <a:endParaRPr lang="en-US" sz="1200" b="0" dirty="0">
              <a:solidFill>
                <a:prstClr val="black"/>
              </a:solidFill>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https://youtu.be/EPlQ1HK_FeQ</a:t>
            </a:r>
          </a:p>
        </p:txBody>
      </p:sp>
      <p:sp>
        <p:nvSpPr>
          <p:cNvPr id="4" name="Slide Number Placeholder 3"/>
          <p:cNvSpPr>
            <a:spLocks noGrp="1"/>
          </p:cNvSpPr>
          <p:nvPr>
            <p:ph type="sldNum" sz="quarter" idx="5"/>
          </p:nvPr>
        </p:nvSpPr>
        <p:spPr/>
        <p:txBody>
          <a:bodyPr/>
          <a:lstStyle/>
          <a:p>
            <a:fld id="{383F4484-F0D8-484D-9C4E-4D49824548E5}" type="slidenum">
              <a:rPr lang="en-US" smtClean="0"/>
              <a:t>22</a:t>
            </a:fld>
            <a:endParaRPr lang="en-US"/>
          </a:p>
        </p:txBody>
      </p:sp>
    </p:spTree>
    <p:extLst>
      <p:ext uri="{BB962C8B-B14F-4D97-AF65-F5344CB8AC3E}">
        <p14:creationId xmlns:p14="http://schemas.microsoft.com/office/powerpoint/2010/main" val="1155447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Meaning responses integrate both feelings and content into a single response.</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p>
          <a:p>
            <a:r>
              <a:rPr lang="en-US" sz="1800" b="0" dirty="0">
                <a:solidFill>
                  <a:srgbClr val="000000"/>
                </a:solidFill>
                <a:latin typeface="Arial" panose="020B0604020202020204" pitchFamily="34" charset="0"/>
                <a:cs typeface="Arial" panose="020B0604020202020204" pitchFamily="34" charset="0"/>
              </a:rPr>
              <a:t>We have previously discussed content and feeling responses. Content responses clarify the key elements of what the individual we are assisting has expressed.</a:t>
            </a:r>
          </a:p>
          <a:p>
            <a:r>
              <a:rPr lang="en-US" sz="1800" b="0" dirty="0">
                <a:solidFill>
                  <a:srgbClr val="000000"/>
                </a:solidFill>
                <a:latin typeface="Arial" panose="020B0604020202020204" pitchFamily="34" charset="0"/>
                <a:cs typeface="Arial" panose="020B0604020202020204" pitchFamily="34" charset="0"/>
              </a:rPr>
              <a:t>We provide a concise summary using original language, ensuring we do not simply repeat the individual’s words.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Feeling responses clarify the emotional impact associated with the experiences discussed by the individual. Use original language to convey the feeling, ensuring it aligns with the appropriate category and intensity.</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We will now transition to </a:t>
            </a:r>
            <a:r>
              <a:rPr lang="en-US" sz="1800" b="1" dirty="0">
                <a:solidFill>
                  <a:srgbClr val="000000"/>
                </a:solidFill>
                <a:latin typeface="Arial" panose="020B0604020202020204" pitchFamily="34" charset="0"/>
                <a:cs typeface="Arial" panose="020B0604020202020204" pitchFamily="34" charset="0"/>
              </a:rPr>
              <a:t>meaning responses</a:t>
            </a:r>
            <a:r>
              <a:rPr lang="en-US" sz="1800" b="0" dirty="0">
                <a:solidFill>
                  <a:srgbClr val="000000"/>
                </a:solidFill>
                <a:latin typeface="Arial" panose="020B0604020202020204" pitchFamily="34" charset="0"/>
                <a:cs typeface="Arial" panose="020B0604020202020204" pitchFamily="34" charset="0"/>
              </a:rPr>
              <a:t>. Meaning responses connect the content and the emotional aspects of the content in a single response. This is the most comprehensive type of response in active listening. We utilize the content to clarify and enhance the meaning of the feelings expressed, aiming to stimulate and support the client’s exploration of their experiences.</a:t>
            </a:r>
            <a:endParaRPr lang="en-US" sz="1800" b="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0E89C0F-E642-4845-9E6A-8F34E40A505B}" type="slidenum">
              <a:rPr lang="en-US" smtClean="0"/>
              <a:t>23</a:t>
            </a:fld>
            <a:endParaRPr lang="en-US"/>
          </a:p>
        </p:txBody>
      </p:sp>
    </p:spTree>
    <p:extLst>
      <p:ext uri="{BB962C8B-B14F-4D97-AF65-F5344CB8AC3E}">
        <p14:creationId xmlns:p14="http://schemas.microsoft.com/office/powerpoint/2010/main" val="4255192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Meaningful responses should center on the individual's expression.</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An essential aspect of meaningful responses is to avoid focusing the content on the individual. The emotion you respond to reflects how the person is feeling. However, the content should pertain to a different person, place, or thing.</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Avoid using “you” in the second part of the sentence, as the feeling pertains to another person, place, or thing, rather than the individual.</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Focusing the content on the individual is a different, more advanced skill known as personalizing.</a:t>
            </a:r>
            <a:endParaRPr lang="en-US" sz="1800" b="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83F4484-F0D8-484D-9C4E-4D49824548E5}" type="slidenum">
              <a:rPr lang="en-US" smtClean="0"/>
              <a:t>24</a:t>
            </a:fld>
            <a:endParaRPr lang="en-US"/>
          </a:p>
        </p:txBody>
      </p:sp>
    </p:spTree>
    <p:extLst>
      <p:ext uri="{BB962C8B-B14F-4D97-AF65-F5344CB8AC3E}">
        <p14:creationId xmlns:p14="http://schemas.microsoft.com/office/powerpoint/2010/main" val="1990129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Feeling responses are a reflective skill aimed at understanding the emotional aspects of a person's experience.</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Here is an example of a statement from the individual we are assisting. Let’s collaboratively create meaningful responses that reflect their words.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p>
          <a:p>
            <a:r>
              <a:rPr lang="en-US" sz="1800" b="0" dirty="0">
                <a:solidFill>
                  <a:srgbClr val="000000"/>
                </a:solidFill>
                <a:latin typeface="Arial" panose="020B0604020202020204" pitchFamily="34" charset="0"/>
                <a:cs typeface="Arial" panose="020B0604020202020204" pitchFamily="34" charset="0"/>
              </a:rPr>
              <a:t>Examine the example and explore potential meaningful responses.</a:t>
            </a:r>
          </a:p>
          <a:p>
            <a:r>
              <a:rPr lang="en-US" sz="1800" b="0" dirty="0">
                <a:solidFill>
                  <a:srgbClr val="000000"/>
                </a:solidFill>
                <a:latin typeface="Arial" panose="020B0604020202020204" pitchFamily="34" charset="0"/>
                <a:cs typeface="Arial" panose="020B0604020202020204" pitchFamily="34" charset="0"/>
              </a:rPr>
              <a:t>Engage with learners by discussing examples of meaningful responses.</a:t>
            </a:r>
          </a:p>
          <a:p>
            <a:r>
              <a:rPr lang="en-US" sz="1800" b="0" dirty="0">
                <a:solidFill>
                  <a:srgbClr val="000000"/>
                </a:solidFill>
                <a:latin typeface="Arial" panose="020B0604020202020204" pitchFamily="34" charset="0"/>
                <a:cs typeface="Arial" panose="020B0604020202020204" pitchFamily="34" charset="0"/>
              </a:rPr>
              <a:t>Encourage them to identify the content and emotional components of the meaningful responses.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Here is a good example of a meaningful response:</a:t>
            </a:r>
          </a:p>
          <a:p>
            <a:r>
              <a:rPr lang="en-US" sz="1800" dirty="0"/>
              <a:t>“You feel pleased because of the health changes." </a:t>
            </a:r>
            <a:r>
              <a:rPr lang="en-US" sz="1800" b="0" dirty="0">
                <a:solidFill>
                  <a:srgbClr val="000000"/>
                </a:solidFill>
                <a:latin typeface="Arial" panose="020B0604020202020204" pitchFamily="34" charset="0"/>
                <a:cs typeface="Arial" panose="020B0604020202020204" pitchFamily="34" charset="0"/>
              </a:rPr>
              <a:t>(This captures both the emotion and the content effectively.)</a:t>
            </a:r>
          </a:p>
          <a:p>
            <a:endParaRPr lang="en-US" sz="1800" b="0" dirty="0">
              <a:solidFill>
                <a:srgbClr val="000000"/>
              </a:solidFill>
            </a:endParaRPr>
          </a:p>
          <a:p>
            <a:endParaRPr lang="en-US" sz="1800" b="0" dirty="0">
              <a:solidFill>
                <a:prstClr val="black"/>
              </a:solidFill>
              <a:latin typeface="Microsoft Sans Serif" panose="020B0604020202020204" pitchFamily="34" charset="0"/>
            </a:endParaRPr>
          </a:p>
          <a:p>
            <a:pPr>
              <a:lnSpc>
                <a:spcPct val="90000"/>
              </a:lnSpc>
              <a:spcBef>
                <a:spcPts val="1000"/>
              </a:spcBef>
            </a:pPr>
            <a:endParaRPr lang="en-US" b="0" dirty="0"/>
          </a:p>
        </p:txBody>
      </p:sp>
      <p:sp>
        <p:nvSpPr>
          <p:cNvPr id="4" name="Slide Number Placeholder 3"/>
          <p:cNvSpPr>
            <a:spLocks noGrp="1"/>
          </p:cNvSpPr>
          <p:nvPr>
            <p:ph type="sldNum" sz="quarter" idx="5"/>
          </p:nvPr>
        </p:nvSpPr>
        <p:spPr/>
        <p:txBody>
          <a:bodyPr/>
          <a:lstStyle/>
          <a:p>
            <a:fld id="{70E89C0F-E642-4845-9E6A-8F34E40A505B}" type="slidenum">
              <a:rPr lang="en-US" smtClean="0"/>
              <a:t>25</a:t>
            </a:fld>
            <a:endParaRPr lang="en-US"/>
          </a:p>
        </p:txBody>
      </p:sp>
    </p:spTree>
    <p:extLst>
      <p:ext uri="{BB962C8B-B14F-4D97-AF65-F5344CB8AC3E}">
        <p14:creationId xmlns:p14="http://schemas.microsoft.com/office/powerpoint/2010/main" val="3716820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Say:</a:t>
            </a:r>
          </a:p>
          <a:p>
            <a:r>
              <a:rPr lang="en-US" sz="1800" b="0" dirty="0">
                <a:solidFill>
                  <a:srgbClr val="000000"/>
                </a:solidFill>
                <a:latin typeface="Arial" panose="020B0604020202020204" pitchFamily="34" charset="0"/>
                <a:cs typeface="Arial" panose="020B0604020202020204" pitchFamily="34" charset="0"/>
              </a:rPr>
              <a:t>Let’s continue with our video, focusing on the use of meaning reflections.</a:t>
            </a:r>
          </a:p>
          <a:p>
            <a:r>
              <a:rPr lang="en-US" sz="1800" b="0" dirty="0">
                <a:solidFill>
                  <a:srgbClr val="000000"/>
                </a:solidFill>
                <a:latin typeface="Arial" panose="020B0604020202020204" pitchFamily="34" charset="0"/>
                <a:cs typeface="Arial" panose="020B0604020202020204" pitchFamily="34" charset="0"/>
              </a:rPr>
              <a:t>Observe how Brittney, the healthcare provider, employs the meaning skill, the structure of this skill, and Emilie’s responses.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Pay attention to…</a:t>
            </a:r>
          </a:p>
          <a:p>
            <a:r>
              <a:rPr lang="en-US" sz="1800" b="0" dirty="0">
                <a:solidFill>
                  <a:srgbClr val="000000"/>
                </a:solidFill>
                <a:latin typeface="Arial" panose="020B0604020202020204" pitchFamily="34" charset="0"/>
                <a:cs typeface="Arial" panose="020B0604020202020204" pitchFamily="34" charset="0"/>
              </a:rPr>
              <a:t>The formula of the reflection</a:t>
            </a:r>
          </a:p>
          <a:p>
            <a:r>
              <a:rPr lang="en-US" sz="1800" b="0" dirty="0">
                <a:solidFill>
                  <a:srgbClr val="000000"/>
                </a:solidFill>
                <a:latin typeface="Arial" panose="020B0604020202020204" pitchFamily="34" charset="0"/>
                <a:cs typeface="Arial" panose="020B0604020202020204" pitchFamily="34" charset="0"/>
              </a:rPr>
              <a:t>The phrase structure: “You feel _____ because _______…”</a:t>
            </a:r>
          </a:p>
          <a:p>
            <a:r>
              <a:rPr lang="en-US" sz="1800" b="0" dirty="0">
                <a:solidFill>
                  <a:srgbClr val="000000"/>
                </a:solidFill>
                <a:latin typeface="Arial" panose="020B0604020202020204" pitchFamily="34" charset="0"/>
                <a:cs typeface="Arial" panose="020B0604020202020204" pitchFamily="34" charset="0"/>
              </a:rPr>
              <a:t>The type and intensity of the feeling words used</a:t>
            </a:r>
          </a:p>
          <a:p>
            <a:r>
              <a:rPr lang="en-US" sz="1800" b="0" dirty="0">
                <a:solidFill>
                  <a:srgbClr val="000000"/>
                </a:solidFill>
                <a:latin typeface="Arial" panose="020B0604020202020204" pitchFamily="34" charset="0"/>
                <a:cs typeface="Arial" panose="020B0604020202020204" pitchFamily="34" charset="0"/>
              </a:rPr>
              <a:t>Emily’s direct and indirect feeling clues and the language she employs</a:t>
            </a:r>
          </a:p>
          <a:p>
            <a:r>
              <a:rPr lang="en-US" sz="1800" b="0" dirty="0">
                <a:solidFill>
                  <a:srgbClr val="000000"/>
                </a:solidFill>
                <a:latin typeface="Arial" panose="020B0604020202020204" pitchFamily="34" charset="0"/>
                <a:cs typeface="Arial" panose="020B0604020202020204" pitchFamily="34" charset="0"/>
              </a:rPr>
              <a:t>Let’s also examine Brittney’s SOLER skills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p>
          <a:p>
            <a:r>
              <a:rPr lang="en-US" sz="1800" b="0" dirty="0"/>
              <a:t>Watch the </a:t>
            </a:r>
            <a:r>
              <a:rPr lang="en-US" sz="1800" b="1" dirty="0"/>
              <a:t>Reflective Responding video</a:t>
            </a:r>
            <a:r>
              <a:rPr lang="en-US" sz="1800" b="0" dirty="0"/>
              <a:t>, picking up at the </a:t>
            </a:r>
            <a:r>
              <a:rPr lang="en-US" sz="1800" b="1" dirty="0"/>
              <a:t>Meaning section </a:t>
            </a:r>
            <a:r>
              <a:rPr lang="en-US" sz="1800" b="0" dirty="0"/>
              <a:t>(approx. </a:t>
            </a:r>
            <a:r>
              <a:rPr lang="en-US" sz="1800" b="0"/>
              <a:t>4:45).  </a:t>
            </a:r>
            <a:r>
              <a:rPr lang="en-US" sz="1800" b="0" dirty="0"/>
              <a:t>After the video discuss with the class  …. </a:t>
            </a:r>
          </a:p>
          <a:p>
            <a:r>
              <a:rPr lang="en-US" sz="1800" b="0" dirty="0">
                <a:solidFill>
                  <a:srgbClr val="000000"/>
                </a:solidFill>
                <a:latin typeface="Arial" panose="020B0604020202020204" pitchFamily="34" charset="0"/>
                <a:cs typeface="Arial" panose="020B0604020202020204" pitchFamily="34" charset="0"/>
              </a:rPr>
              <a:t>The effectiveness of the responses</a:t>
            </a:r>
          </a:p>
          <a:p>
            <a:r>
              <a:rPr lang="en-US" sz="1800" b="0" dirty="0">
                <a:solidFill>
                  <a:srgbClr val="000000"/>
                </a:solidFill>
                <a:latin typeface="Arial" panose="020B0604020202020204" pitchFamily="34" charset="0"/>
                <a:cs typeface="Arial" panose="020B0604020202020204" pitchFamily="34" charset="0"/>
              </a:rPr>
              <a:t>The meaning skill formula</a:t>
            </a:r>
          </a:p>
          <a:p>
            <a:r>
              <a:rPr lang="en-US" sz="1800" b="0" dirty="0">
                <a:solidFill>
                  <a:srgbClr val="000000"/>
                </a:solidFill>
                <a:latin typeface="Arial" panose="020B0604020202020204" pitchFamily="34" charset="0"/>
                <a:cs typeface="Arial" panose="020B0604020202020204" pitchFamily="34" charset="0"/>
              </a:rPr>
              <a:t>The type and intensity of the words used</a:t>
            </a:r>
          </a:p>
          <a:p>
            <a:r>
              <a:rPr lang="en-US" sz="1800" b="0" dirty="0">
                <a:solidFill>
                  <a:srgbClr val="000000"/>
                </a:solidFill>
                <a:latin typeface="Arial" panose="020B0604020202020204" pitchFamily="34" charset="0"/>
                <a:cs typeface="Arial" panose="020B0604020202020204" pitchFamily="34" charset="0"/>
              </a:rPr>
              <a:t>The direct and indirect feeling clues and language Earle employs</a:t>
            </a:r>
          </a:p>
          <a:p>
            <a:r>
              <a:rPr lang="en-US" sz="1800" b="0" dirty="0">
                <a:solidFill>
                  <a:srgbClr val="000000"/>
                </a:solidFill>
                <a:latin typeface="Arial" panose="020B0604020202020204" pitchFamily="34" charset="0"/>
                <a:cs typeface="Arial" panose="020B0604020202020204" pitchFamily="34" charset="0"/>
              </a:rPr>
              <a:t>Discuss Brittney’s SOLER skills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a:t>
            </a:r>
          </a:p>
          <a:p>
            <a:r>
              <a:rPr lang="en-US" sz="1800" b="0" dirty="0">
                <a:solidFill>
                  <a:srgbClr val="000000"/>
                </a:solidFill>
                <a:latin typeface="Arial" panose="020B0604020202020204" pitchFamily="34" charset="0"/>
                <a:cs typeface="Arial" panose="020B0604020202020204" pitchFamily="34" charset="0"/>
              </a:rPr>
              <a:t>For additional practice, divide into small groups and take turns practicing meaning responses.</a:t>
            </a:r>
          </a:p>
          <a:p>
            <a:r>
              <a:rPr lang="en-US" sz="1800" b="0" dirty="0">
                <a:solidFill>
                  <a:srgbClr val="000000"/>
                </a:solidFill>
                <a:latin typeface="Arial" panose="020B0604020202020204" pitchFamily="34" charset="0"/>
                <a:cs typeface="Arial" panose="020B0604020202020204" pitchFamily="34" charset="0"/>
              </a:rPr>
              <a:t>Learners can discuss:</a:t>
            </a:r>
          </a:p>
          <a:p>
            <a:r>
              <a:rPr lang="en-US" sz="1800" b="0" dirty="0">
                <a:solidFill>
                  <a:srgbClr val="000000"/>
                </a:solidFill>
                <a:latin typeface="Arial" panose="020B0604020202020204" pitchFamily="34" charset="0"/>
                <a:cs typeface="Arial" panose="020B0604020202020204" pitchFamily="34" charset="0"/>
              </a:rPr>
              <a:t>Their day</a:t>
            </a:r>
          </a:p>
          <a:p>
            <a:r>
              <a:rPr lang="en-US" sz="1800" b="0" dirty="0">
                <a:solidFill>
                  <a:srgbClr val="000000"/>
                </a:solidFill>
                <a:latin typeface="Arial" panose="020B0604020202020204" pitchFamily="34" charset="0"/>
                <a:cs typeface="Arial" panose="020B0604020202020204" pitchFamily="34" charset="0"/>
              </a:rPr>
              <a:t>Something positive that occurred in the past week</a:t>
            </a:r>
          </a:p>
          <a:p>
            <a:r>
              <a:rPr lang="en-US" sz="1800" b="0" dirty="0">
                <a:solidFill>
                  <a:srgbClr val="000000"/>
                </a:solidFill>
                <a:latin typeface="Arial" panose="020B0604020202020204" pitchFamily="34" charset="0"/>
                <a:cs typeface="Arial" panose="020B0604020202020204" pitchFamily="34" charset="0"/>
              </a:rPr>
              <a:t>Something they are looking forward to in the next month</a:t>
            </a:r>
          </a:p>
          <a:p>
            <a:endParaRPr lang="en-US" sz="1800" b="0" dirty="0">
              <a:solidFill>
                <a:prstClr val="black"/>
              </a:solidFill>
              <a:latin typeface="Microsoft Sans Serif" panose="020B0604020202020204" pitchFamily="34" charset="0"/>
            </a:endParaRPr>
          </a:p>
          <a:p>
            <a:endParaRPr lang="en-US" b="0" dirty="0"/>
          </a:p>
          <a:p>
            <a:r>
              <a:rPr lang="en-US" b="0" dirty="0"/>
              <a:t>https://youtu.be/EPlQ1HK_FeQ</a:t>
            </a:r>
          </a:p>
          <a:p>
            <a:endParaRPr lang="en-US" b="0" dirty="0"/>
          </a:p>
        </p:txBody>
      </p:sp>
      <p:sp>
        <p:nvSpPr>
          <p:cNvPr id="4" name="Slide Number Placeholder 3"/>
          <p:cNvSpPr>
            <a:spLocks noGrp="1"/>
          </p:cNvSpPr>
          <p:nvPr>
            <p:ph type="sldNum" sz="quarter" idx="5"/>
          </p:nvPr>
        </p:nvSpPr>
        <p:spPr/>
        <p:txBody>
          <a:bodyPr/>
          <a:lstStyle/>
          <a:p>
            <a:fld id="{383F4484-F0D8-484D-9C4E-4D49824548E5}" type="slidenum">
              <a:rPr lang="en-US" smtClean="0"/>
              <a:t>26</a:t>
            </a:fld>
            <a:endParaRPr lang="en-US"/>
          </a:p>
        </p:txBody>
      </p:sp>
    </p:spTree>
    <p:extLst>
      <p:ext uri="{BB962C8B-B14F-4D97-AF65-F5344CB8AC3E}">
        <p14:creationId xmlns:p14="http://schemas.microsoft.com/office/powerpoint/2010/main" val="2311769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Active listening enhances engagement and fosters positive communication between healthcare providers and the patients they treat..</a:t>
            </a:r>
          </a:p>
          <a:p>
            <a:endParaRPr lang="en-US" sz="1800" b="0" dirty="0">
              <a:solidFill>
                <a:srgbClr val="000000"/>
              </a:solidFill>
              <a:latin typeface="Arial" panose="020B0604020202020204" pitchFamily="34" charset="0"/>
              <a:cs typeface="Arial" panose="020B0604020202020204" pitchFamily="34" charset="0"/>
            </a:endParaRP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Active listening encompasses a set of skills that support our interactions with those we assist.</a:t>
            </a:r>
          </a:p>
          <a:p>
            <a:r>
              <a:rPr lang="en-US" sz="1800" b="0" dirty="0">
                <a:solidFill>
                  <a:srgbClr val="000000"/>
                </a:solidFill>
                <a:latin typeface="Arial" panose="020B0604020202020204" pitchFamily="34" charset="0"/>
                <a:cs typeface="Arial" panose="020B0604020202020204" pitchFamily="34" charset="0"/>
              </a:rPr>
              <a:t>These skills include non-verbal techniques, such as SOLER, and recognizing the non-verbal cues of those we are helping.</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Verbal skills are also essential, including Open-Ended Questions, Content Responses, Feeling Responses, and Meaning Responses.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Encourage learners to share their questions and insights and ask them to identify the most helpful and impactful aspects of this module.</a:t>
            </a:r>
          </a:p>
          <a:p>
            <a:endParaRPr lang="en-US" sz="1800" b="0" dirty="0">
              <a:solidFill>
                <a:srgbClr val="000000"/>
              </a:solidFill>
              <a:latin typeface="Arial" panose="020B0604020202020204" pitchFamily="34" charset="0"/>
              <a:cs typeface="Arial" panose="020B0604020202020204" pitchFamily="34" charset="0"/>
            </a:endParaRP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Trainer notes:</a:t>
            </a:r>
          </a:p>
          <a:p>
            <a:r>
              <a:rPr lang="en-US" sz="1800" b="0" dirty="0">
                <a:solidFill>
                  <a:srgbClr val="000000"/>
                </a:solidFill>
                <a:latin typeface="Arial" panose="020B0604020202020204" pitchFamily="34" charset="0"/>
                <a:cs typeface="Arial" panose="020B0604020202020204" pitchFamily="34" charset="0"/>
              </a:rPr>
              <a:t>Additional practice is beneficial for skill acquisition. Consider dividing learners into small groups for further skill practice.</a:t>
            </a:r>
            <a:endParaRPr lang="en-US" sz="1800" b="0" dirty="0">
              <a:solidFill>
                <a:prstClr val="black"/>
              </a:solidFill>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27</a:t>
            </a:fld>
            <a:endParaRPr lang="en-US"/>
          </a:p>
        </p:txBody>
      </p:sp>
    </p:spTree>
    <p:extLst>
      <p:ext uri="{BB962C8B-B14F-4D97-AF65-F5344CB8AC3E}">
        <p14:creationId xmlns:p14="http://schemas.microsoft.com/office/powerpoint/2010/main" val="3142480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Core Message:  </a:t>
            </a:r>
            <a:r>
              <a:rPr lang="en-US" dirty="0">
                <a:latin typeface="Arial" panose="020B0604020202020204" pitchFamily="34" charset="0"/>
                <a:cs typeface="Arial" panose="020B0604020202020204" pitchFamily="34" charset="0"/>
              </a:rPr>
              <a:t>You can practice new communication skills in your own setting.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Say: </a:t>
            </a:r>
          </a:p>
          <a:p>
            <a:r>
              <a:rPr lang="en-US" dirty="0">
                <a:latin typeface="Arial" panose="020B0604020202020204" pitchFamily="34" charset="0"/>
                <a:cs typeface="Arial" panose="020B0604020202020204" pitchFamily="34" charset="0"/>
              </a:rPr>
              <a:t>We've gone over many skills that could help you with your appointments with patients.  Between today and the next time we meet I'd ask that you try out some of the strategies.  For example, use SOLER, open-ended questions, and reflections with patients. Notice how the patient responds to you. Next time we meet, I'll ask you to share your thoughts and experiences.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Trainer note: </a:t>
            </a:r>
            <a:r>
              <a:rPr lang="en-US" dirty="0">
                <a:latin typeface="Arial" panose="020B0604020202020204" pitchFamily="34" charset="0"/>
                <a:cs typeface="Arial" panose="020B0604020202020204" pitchFamily="34" charset="0"/>
              </a:rPr>
              <a:t>If the learners will not be able to meet with a patient before next session/class, ask them to practice using the skills with a friend or family member. </a:t>
            </a:r>
          </a:p>
        </p:txBody>
      </p:sp>
      <p:sp>
        <p:nvSpPr>
          <p:cNvPr id="4" name="Slide Number Placeholder 3"/>
          <p:cNvSpPr>
            <a:spLocks noGrp="1"/>
          </p:cNvSpPr>
          <p:nvPr>
            <p:ph type="sldNum" sz="quarter" idx="5"/>
          </p:nvPr>
        </p:nvSpPr>
        <p:spPr/>
        <p:txBody>
          <a:bodyPr/>
          <a:lstStyle/>
          <a:p>
            <a:fld id="{70E89C0F-E642-4845-9E6A-8F34E40A505B}" type="slidenum">
              <a:rPr lang="en-US" smtClean="0"/>
              <a:t>28</a:t>
            </a:fld>
            <a:endParaRPr lang="en-US"/>
          </a:p>
        </p:txBody>
      </p:sp>
    </p:spTree>
    <p:extLst>
      <p:ext uri="{BB962C8B-B14F-4D97-AF65-F5344CB8AC3E}">
        <p14:creationId xmlns:p14="http://schemas.microsoft.com/office/powerpoint/2010/main" val="2073616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rial" panose="020B0604020202020204" pitchFamily="34" charset="0"/>
                <a:cs typeface="Arial" panose="020B0604020202020204" pitchFamily="34" charset="0"/>
              </a:rPr>
              <a:t>Funding for this project was from the Substance Abuse and Mental Health Services Administration.</a:t>
            </a:r>
          </a:p>
          <a:p>
            <a:pPr algn="l"/>
            <a:r>
              <a:rPr lang="en-US" b="0" i="0" dirty="0">
                <a:solidFill>
                  <a:srgbClr val="212529"/>
                </a:solidFill>
                <a:effectLst/>
                <a:latin typeface="Arial" panose="020B0604020202020204" pitchFamily="34" charset="0"/>
                <a:cs typeface="Arial" panose="020B0604020202020204" pitchFamily="34" charset="0"/>
              </a:rPr>
              <a:t>Grant# 1H79SM081783</a:t>
            </a:r>
          </a:p>
          <a:p>
            <a:pPr algn="l"/>
            <a:endParaRPr lang="en-US" b="0" i="0" dirty="0">
              <a:solidFill>
                <a:srgbClr val="212529"/>
              </a:solidFill>
              <a:effectLst/>
              <a:latin typeface="Arial" panose="020B0604020202020204" pitchFamily="34" charset="0"/>
              <a:cs typeface="Arial" panose="020B0604020202020204" pitchFamily="34" charset="0"/>
            </a:endParaRPr>
          </a:p>
          <a:p>
            <a:pPr algn="l"/>
            <a:r>
              <a:rPr lang="en-US" b="0" i="0" dirty="0">
                <a:solidFill>
                  <a:srgbClr val="212529"/>
                </a:solidFill>
                <a:effectLst/>
                <a:latin typeface="Arial" panose="020B0604020202020204" pitchFamily="34" charset="0"/>
                <a:cs typeface="Arial" panose="020B0604020202020204" pitchFamily="34" charset="0"/>
              </a:rPr>
              <a:t>More info:</a:t>
            </a:r>
          </a:p>
          <a:p>
            <a:pPr algn="l"/>
            <a:r>
              <a:rPr lang="en-US" b="0" i="0" dirty="0">
                <a:solidFill>
                  <a:srgbClr val="212529"/>
                </a:solidFill>
                <a:effectLst/>
                <a:latin typeface="Arial" panose="020B0604020202020204" pitchFamily="34" charset="0"/>
                <a:cs typeface="Arial" panose="020B0604020202020204" pitchFamily="34" charset="0"/>
              </a:rPr>
              <a:t>Dr. Ann Murphy</a:t>
            </a:r>
          </a:p>
          <a:p>
            <a:pPr algn="l"/>
            <a:r>
              <a:rPr lang="en-US" b="0" i="0" dirty="0">
                <a:solidFill>
                  <a:srgbClr val="212529"/>
                </a:solidFill>
                <a:effectLst/>
                <a:latin typeface="Arial" panose="020B0604020202020204" pitchFamily="34" charset="0"/>
                <a:cs typeface="Arial" panose="020B0604020202020204" pitchFamily="34" charset="0"/>
              </a:rPr>
              <a:t>murphyaa@shp.rutgers.edu</a:t>
            </a:r>
          </a:p>
        </p:txBody>
      </p:sp>
      <p:sp>
        <p:nvSpPr>
          <p:cNvPr id="4" name="Slide Number Placeholder 3"/>
          <p:cNvSpPr>
            <a:spLocks noGrp="1"/>
          </p:cNvSpPr>
          <p:nvPr>
            <p:ph type="sldNum" sz="quarter" idx="5"/>
          </p:nvPr>
        </p:nvSpPr>
        <p:spPr/>
        <p:txBody>
          <a:bodyPr/>
          <a:lstStyle/>
          <a:p>
            <a:fld id="{383F4484-F0D8-484D-9C4E-4D49824548E5}" type="slidenum">
              <a:rPr lang="en-US" smtClean="0"/>
              <a:t>29</a:t>
            </a:fld>
            <a:endParaRPr lang="en-US"/>
          </a:p>
        </p:txBody>
      </p:sp>
    </p:spTree>
    <p:extLst>
      <p:ext uri="{BB962C8B-B14F-4D97-AF65-F5344CB8AC3E}">
        <p14:creationId xmlns:p14="http://schemas.microsoft.com/office/powerpoint/2010/main" val="105482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F4484-F0D8-484D-9C4E-4D49824548E5}" type="slidenum">
              <a:rPr lang="en-US" smtClean="0"/>
              <a:t>3</a:t>
            </a:fld>
            <a:endParaRPr lang="en-US"/>
          </a:p>
        </p:txBody>
      </p:sp>
    </p:spTree>
    <p:extLst>
      <p:ext uri="{BB962C8B-B14F-4D97-AF65-F5344CB8AC3E}">
        <p14:creationId xmlns:p14="http://schemas.microsoft.com/office/powerpoint/2010/main" val="3496836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F4484-F0D8-484D-9C4E-4D49824548E5}" type="slidenum">
              <a:rPr lang="en-US" smtClean="0"/>
              <a:t>30</a:t>
            </a:fld>
            <a:endParaRPr lang="en-US"/>
          </a:p>
        </p:txBody>
      </p:sp>
    </p:spTree>
    <p:extLst>
      <p:ext uri="{BB962C8B-B14F-4D97-AF65-F5344CB8AC3E}">
        <p14:creationId xmlns:p14="http://schemas.microsoft.com/office/powerpoint/2010/main" val="360491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Say:</a:t>
            </a:r>
            <a:r>
              <a:rPr lang="en-US" b="0" dirty="0">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Having explored the significance of positive communication and the ways to minimize communication barriers, we will now focus on developing active listening skills.</a:t>
            </a:r>
            <a:endParaRPr lang="en-US" sz="1800" dirty="0">
              <a:solidFill>
                <a:prstClr val="black"/>
              </a:solidFill>
              <a:latin typeface="Arial" panose="020B0604020202020204" pitchFamily="34" charset="0"/>
              <a:cs typeface="Arial" panose="020B0604020202020204" pitchFamily="34" charset="0"/>
            </a:endParaRPr>
          </a:p>
          <a:p>
            <a:pPr fontAlgn="base"/>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4</a:t>
            </a:fld>
            <a:endParaRPr lang="en-US"/>
          </a:p>
        </p:txBody>
      </p:sp>
    </p:spTree>
    <p:extLst>
      <p:ext uri="{BB962C8B-B14F-4D97-AF65-F5344CB8AC3E}">
        <p14:creationId xmlns:p14="http://schemas.microsoft.com/office/powerpoint/2010/main" val="1192913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Core Message:  </a:t>
            </a:r>
            <a:r>
              <a:rPr lang="en-US" dirty="0">
                <a:latin typeface="Arial" panose="020B0604020202020204" pitchFamily="34" charset="0"/>
                <a:cs typeface="Arial" panose="020B0604020202020204" pitchFamily="34" charset="0"/>
              </a:rPr>
              <a:t>Processing learning application </a:t>
            </a:r>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Say:  </a:t>
            </a:r>
            <a:r>
              <a:rPr lang="en-US" sz="1800" dirty="0">
                <a:solidFill>
                  <a:srgbClr val="464646"/>
                </a:solidFill>
                <a:latin typeface="Arial" panose="020B0604020202020204" pitchFamily="34" charset="0"/>
                <a:cs typeface="Arial" panose="020B0604020202020204" pitchFamily="34" charset="0"/>
              </a:rPr>
              <a:t>Following your last session, you were encouraged to implement some strategies from Module 1. Focus on observing your listening habits, noting when you are distracted versus fully engaged. Reflect on how you demonstrate respect towards clients and make note of your efforts to address cultural and disability considerations. How did you apply the LIME framework in one of your interactions?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Do: </a:t>
            </a:r>
            <a:r>
              <a:rPr lang="en-US" dirty="0">
                <a:latin typeface="Arial" panose="020B0604020202020204" pitchFamily="34" charset="0"/>
                <a:cs typeface="Arial" panose="020B0604020202020204" pitchFamily="34" charset="0"/>
              </a:rPr>
              <a:t>Ask the group to get into pairs to briefly (no more than 4 minutes total) share their thoughts and experiences in response to the points on the slide. </a:t>
            </a: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5</a:t>
            </a:fld>
            <a:endParaRPr lang="en-US"/>
          </a:p>
        </p:txBody>
      </p:sp>
    </p:spTree>
    <p:extLst>
      <p:ext uri="{BB962C8B-B14F-4D97-AF65-F5344CB8AC3E}">
        <p14:creationId xmlns:p14="http://schemas.microsoft.com/office/powerpoint/2010/main" val="2335771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Core Message: </a:t>
            </a:r>
            <a:r>
              <a:rPr lang="en-US" dirty="0">
                <a:latin typeface="Arial" panose="020B0604020202020204" pitchFamily="34" charset="0"/>
                <a:cs typeface="Arial" panose="020B0604020202020204" pitchFamily="34" charset="0"/>
              </a:rPr>
              <a:t>Agenda for the Active Listening Module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Say:</a:t>
            </a:r>
          </a:p>
          <a:p>
            <a:r>
              <a:rPr lang="en-US" dirty="0">
                <a:latin typeface="Arial" panose="020B0604020202020204" pitchFamily="34" charset="0"/>
                <a:cs typeface="Arial" panose="020B0604020202020204" pitchFamily="34" charset="0"/>
              </a:rPr>
              <a:t>Today, we will explore Active Listening Skills.  We will define active listening and discuss its significance.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Our discussion will include non-verbal communication. We will practice effective non-verbal cues and apply SOLER skills. Additionally, we will learn to interpret others' non-verbal signals.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will also examine the use of open-ended questions and their advantages.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Finally, we will discuss reflective responding, focusing on the three main types: content responses, feeling responses, and meaning responses.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Do:</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Trainer notes:</a:t>
            </a:r>
          </a:p>
        </p:txBody>
      </p:sp>
      <p:sp>
        <p:nvSpPr>
          <p:cNvPr id="4" name="Slide Number Placeholder 3"/>
          <p:cNvSpPr>
            <a:spLocks noGrp="1"/>
          </p:cNvSpPr>
          <p:nvPr>
            <p:ph type="sldNum" sz="quarter" idx="5"/>
          </p:nvPr>
        </p:nvSpPr>
        <p:spPr/>
        <p:txBody>
          <a:bodyPr/>
          <a:lstStyle/>
          <a:p>
            <a:fld id="{0DAE9C28-F960-4263-86EF-3FD5198ECD1B}" type="slidenum">
              <a:rPr lang="en-US" smtClean="0"/>
              <a:t>6</a:t>
            </a:fld>
            <a:endParaRPr lang="en-US"/>
          </a:p>
        </p:txBody>
      </p:sp>
    </p:spTree>
    <p:extLst>
      <p:ext uri="{BB962C8B-B14F-4D97-AF65-F5344CB8AC3E}">
        <p14:creationId xmlns:p14="http://schemas.microsoft.com/office/powerpoint/2010/main" val="450765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a:t>
            </a:r>
            <a:r>
              <a:rPr lang="en-US" sz="1800" dirty="0">
                <a:solidFill>
                  <a:srgbClr val="000000"/>
                </a:solidFill>
                <a:latin typeface="Arial" panose="020B0604020202020204" pitchFamily="34" charset="0"/>
                <a:cs typeface="Arial" panose="020B0604020202020204" pitchFamily="34" charset="0"/>
              </a:rPr>
              <a:t> Active listening encompasses a set of evidence-based skills that helping professionals can utilize to connect more deeply with individuals.</a:t>
            </a:r>
          </a:p>
          <a:p>
            <a:endParaRPr lang="en-US" sz="180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p>
          <a:p>
            <a:r>
              <a:rPr lang="en-US" sz="1800" dirty="0">
                <a:solidFill>
                  <a:srgbClr val="464646"/>
                </a:solidFill>
                <a:latin typeface="Arial" panose="020B0604020202020204" pitchFamily="34" charset="0"/>
                <a:cs typeface="Arial" panose="020B0604020202020204" pitchFamily="34" charset="0"/>
              </a:rPr>
              <a:t>Active listening is a communication strategy that prioritizes our attention on the individual we are assisting.</a:t>
            </a:r>
          </a:p>
          <a:p>
            <a:endParaRPr lang="en-US" sz="1800" dirty="0">
              <a:solidFill>
                <a:srgbClr val="464646"/>
              </a:solidFill>
              <a:latin typeface="Arial" panose="020B0604020202020204" pitchFamily="34" charset="0"/>
              <a:cs typeface="Arial" panose="020B0604020202020204" pitchFamily="34" charset="0"/>
            </a:endParaRPr>
          </a:p>
          <a:p>
            <a:r>
              <a:rPr lang="en-US" sz="1800" dirty="0">
                <a:solidFill>
                  <a:srgbClr val="464646"/>
                </a:solidFill>
                <a:latin typeface="Arial" panose="020B0604020202020204" pitchFamily="34" charset="0"/>
                <a:cs typeface="Arial" panose="020B0604020202020204" pitchFamily="34" charset="0"/>
              </a:rPr>
              <a:t>Active listening requires a deliberate effort to engage with the person you are communicating with and to comprehend the message they are conveying. There are various methods to exhibit active listening.</a:t>
            </a:r>
          </a:p>
          <a:p>
            <a:endParaRPr lang="en-US" sz="1800" dirty="0">
              <a:solidFill>
                <a:srgbClr val="464646"/>
              </a:solidFill>
              <a:latin typeface="Arial" panose="020B0604020202020204" pitchFamily="34" charset="0"/>
              <a:cs typeface="Arial" panose="020B0604020202020204" pitchFamily="34" charset="0"/>
            </a:endParaRPr>
          </a:p>
          <a:p>
            <a:r>
              <a:rPr lang="en-US" sz="1800" dirty="0">
                <a:solidFill>
                  <a:srgbClr val="464646"/>
                </a:solidFill>
                <a:latin typeface="Arial" panose="020B0604020202020204" pitchFamily="34" charset="0"/>
                <a:cs typeface="Arial" panose="020B0604020202020204" pitchFamily="34" charset="0"/>
              </a:rPr>
              <a:t>Be aware of LIME (Listener, Interlocutor, Message, and Environment) and the challenges that may arise during communication, as well as the potential barriers we have previously discussed (client, family member, student, etc.).</a:t>
            </a:r>
          </a:p>
          <a:p>
            <a:r>
              <a:rPr lang="en-US" sz="1800" dirty="0">
                <a:solidFill>
                  <a:srgbClr val="464646"/>
                </a:solidFill>
                <a:latin typeface="Arial" panose="020B0604020202020204" pitchFamily="34" charset="0"/>
                <a:cs typeface="Arial" panose="020B0604020202020204" pitchFamily="34" charset="0"/>
              </a:rPr>
              <a:t>Concentrate on what the individual is saying, doing, and feeling.</a:t>
            </a:r>
          </a:p>
          <a:p>
            <a:r>
              <a:rPr lang="en-US" sz="1800" dirty="0">
                <a:solidFill>
                  <a:srgbClr val="464646"/>
                </a:solidFill>
                <a:latin typeface="Arial" panose="020B0604020202020204" pitchFamily="34" charset="0"/>
                <a:cs typeface="Arial" panose="020B0604020202020204" pitchFamily="34" charset="0"/>
              </a:rPr>
              <a:t>Reduce distractions in the environment.</a:t>
            </a:r>
          </a:p>
          <a:p>
            <a:r>
              <a:rPr lang="en-US" sz="1800" dirty="0">
                <a:solidFill>
                  <a:srgbClr val="464646"/>
                </a:solidFill>
                <a:latin typeface="Arial" panose="020B0604020202020204" pitchFamily="34" charset="0"/>
                <a:cs typeface="Arial" panose="020B0604020202020204" pitchFamily="34" charset="0"/>
              </a:rPr>
              <a:t>Employ evidence-based skills that enhance the interaction with the individual in front of you. We will explore these further later, but examples of evidence-based communication skills in healthcare include attending to body language, asking open-ended questions, using reflective statements, and responding to emotions.</a:t>
            </a:r>
          </a:p>
          <a:p>
            <a:endParaRPr lang="en-US" sz="180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a:t>
            </a:r>
          </a:p>
          <a:p>
            <a:r>
              <a:rPr lang="en-US" sz="1800" dirty="0">
                <a:solidFill>
                  <a:srgbClr val="000000"/>
                </a:solidFill>
                <a:latin typeface="Arial" panose="020B0604020202020204" pitchFamily="34" charset="0"/>
                <a:cs typeface="Arial" panose="020B0604020202020204" pitchFamily="34" charset="0"/>
              </a:rPr>
              <a:t>Ask Learners</a:t>
            </a:r>
          </a:p>
          <a:p>
            <a:r>
              <a:rPr lang="en-US" sz="1800" dirty="0">
                <a:solidFill>
                  <a:srgbClr val="000000"/>
                </a:solidFill>
                <a:latin typeface="Open Sans" pitchFamily="2" charset="0"/>
              </a:rPr>
              <a:t>What signs indicate that a healthcare provider is actively listening to you? Consider the specific behaviors that demonstrate their attentiveness.</a:t>
            </a:r>
          </a:p>
          <a:p>
            <a:r>
              <a:rPr lang="en-US" sz="1800" dirty="0">
                <a:solidFill>
                  <a:srgbClr val="000000"/>
                </a:solidFill>
                <a:latin typeface="Open Sans" pitchFamily="2" charset="0"/>
              </a:rPr>
              <a:t>Examples include providing verbal and non-verbal affirmations, facing you directly, and maintaining eye contact.</a:t>
            </a:r>
            <a:endParaRPr lang="en-US" sz="1800" dirty="0">
              <a:solidFill>
                <a:prstClr val="black"/>
              </a:solidFill>
              <a:latin typeface="Microsoft Sans Serif" panose="020B0604020202020204" pitchFamily="34" charset="0"/>
            </a:endParaRPr>
          </a:p>
          <a:p>
            <a:endParaRPr lang="en-US" sz="1800" dirty="0">
              <a:solidFill>
                <a:srgbClr val="000000"/>
              </a:solidFill>
              <a:latin typeface="Arial" panose="020B0604020202020204" pitchFamily="34" charset="0"/>
              <a:cs typeface="Arial" panose="020B0604020202020204" pitchFamily="34" charset="0"/>
            </a:endParaRPr>
          </a:p>
          <a:p>
            <a:r>
              <a:rPr lang="en-US" sz="1800" dirty="0">
                <a:solidFill>
                  <a:srgbClr val="000000"/>
                </a:solidFill>
                <a:latin typeface="Arial" panose="020B0604020202020204" pitchFamily="34" charset="0"/>
                <a:cs typeface="Arial" panose="020B0604020202020204" pitchFamily="34" charset="0"/>
              </a:rPr>
              <a:t>Review LIME</a:t>
            </a:r>
          </a:p>
          <a:p>
            <a:r>
              <a:rPr lang="en-US" sz="1800" dirty="0">
                <a:solidFill>
                  <a:srgbClr val="000000"/>
                </a:solidFill>
                <a:latin typeface="Arial" panose="020B0604020202020204" pitchFamily="34" charset="0"/>
                <a:cs typeface="Arial" panose="020B0604020202020204" pitchFamily="34" charset="0"/>
              </a:rPr>
              <a:t>L - Listener</a:t>
            </a:r>
            <a:br>
              <a:rPr lang="en-US" sz="1800" dirty="0">
                <a:solidFill>
                  <a:srgbClr val="000000"/>
                </a:solidFill>
                <a:latin typeface="Arial" panose="020B0604020202020204" pitchFamily="34" charset="0"/>
                <a:cs typeface="Arial" panose="020B0604020202020204" pitchFamily="34" charset="0"/>
              </a:rPr>
            </a:br>
            <a:r>
              <a:rPr lang="en-US" sz="1800" dirty="0">
                <a:solidFill>
                  <a:srgbClr val="000000"/>
                </a:solidFill>
                <a:latin typeface="Arial" panose="020B0604020202020204" pitchFamily="34" charset="0"/>
                <a:cs typeface="Arial" panose="020B0604020202020204" pitchFamily="34" charset="0"/>
              </a:rPr>
              <a:t>I - Interlocutor (Speaker)</a:t>
            </a:r>
            <a:br>
              <a:rPr lang="en-US" sz="1800" dirty="0">
                <a:solidFill>
                  <a:srgbClr val="000000"/>
                </a:solidFill>
                <a:latin typeface="Arial" panose="020B0604020202020204" pitchFamily="34" charset="0"/>
                <a:cs typeface="Arial" panose="020B0604020202020204" pitchFamily="34" charset="0"/>
              </a:rPr>
            </a:br>
            <a:r>
              <a:rPr lang="en-US" sz="1800" dirty="0">
                <a:solidFill>
                  <a:srgbClr val="000000"/>
                </a:solidFill>
                <a:latin typeface="Arial" panose="020B0604020202020204" pitchFamily="34" charset="0"/>
                <a:cs typeface="Arial" panose="020B0604020202020204" pitchFamily="34" charset="0"/>
              </a:rPr>
              <a:t>M - Message</a:t>
            </a:r>
            <a:br>
              <a:rPr lang="en-US" sz="1800" dirty="0">
                <a:solidFill>
                  <a:srgbClr val="000000"/>
                </a:solidFill>
                <a:latin typeface="Arial" panose="020B0604020202020204" pitchFamily="34" charset="0"/>
                <a:cs typeface="Arial" panose="020B0604020202020204" pitchFamily="34" charset="0"/>
              </a:rPr>
            </a:br>
            <a:r>
              <a:rPr lang="en-US" sz="1800" dirty="0">
                <a:solidFill>
                  <a:srgbClr val="000000"/>
                </a:solidFill>
                <a:latin typeface="Arial" panose="020B0604020202020204" pitchFamily="34" charset="0"/>
                <a:cs typeface="Arial" panose="020B0604020202020204" pitchFamily="34" charset="0"/>
              </a:rPr>
              <a:t>E – Environment</a:t>
            </a:r>
          </a:p>
          <a:p>
            <a:endParaRPr lang="en-US" sz="1800" dirty="0">
              <a:solidFill>
                <a:srgbClr val="000000"/>
              </a:solidFill>
              <a:latin typeface="Arial" panose="020B0604020202020204" pitchFamily="34" charset="0"/>
              <a:cs typeface="Arial" panose="020B0604020202020204" pitchFamily="34" charset="0"/>
            </a:endParaRPr>
          </a:p>
          <a:p>
            <a:r>
              <a:rPr lang="en-US" sz="1800" dirty="0">
                <a:solidFill>
                  <a:srgbClr val="000000"/>
                </a:solidFill>
                <a:latin typeface="Arial" panose="020B0604020202020204" pitchFamily="34" charset="0"/>
                <a:cs typeface="Arial" panose="020B0604020202020204" pitchFamily="34" charset="0"/>
              </a:rPr>
              <a:t>Why is listening crucial in a healthcare setting?</a:t>
            </a:r>
          </a:p>
          <a:p>
            <a:r>
              <a:rPr lang="en-US" sz="1800" dirty="0">
                <a:solidFill>
                  <a:srgbClr val="464646"/>
                </a:solidFill>
                <a:latin typeface="Lato" panose="020F0502020204030203" pitchFamily="34" charset="0"/>
              </a:rPr>
              <a:t>Importance of Listening in Healthcare Settings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464646"/>
                </a:solidFill>
                <a:latin typeface="Lato" panose="020F0502020204030203" pitchFamily="34" charset="0"/>
              </a:rPr>
              <a:t>Conveys to the speaker that their thoughts and feelings are valued and acknowledged.</a:t>
            </a:r>
            <a:endParaRPr lang="en-US" sz="1800" dirty="0">
              <a:solidFill>
                <a:prstClr val="black"/>
              </a:solidFill>
              <a:latin typeface="Microsoft Sans Serif" panose="020B0604020202020204" pitchFamily="34" charset="0"/>
            </a:endParaRPr>
          </a:p>
          <a:p>
            <a:pPr marL="285750" indent="-285750">
              <a:buFont typeface="Arial" panose="020B0604020202020204" pitchFamily="34" charset="0"/>
              <a:buChar char="•"/>
            </a:pPr>
            <a:r>
              <a:rPr lang="en-US" sz="1800" dirty="0">
                <a:solidFill>
                  <a:srgbClr val="464646"/>
                </a:solidFill>
                <a:latin typeface="Lato" panose="020F0502020204030203" pitchFamily="34" charset="0"/>
              </a:rPr>
              <a:t>Facilitates a clear understanding of the information being communicated.</a:t>
            </a:r>
          </a:p>
          <a:p>
            <a:pPr marL="285750" indent="-285750">
              <a:buFont typeface="Arial" panose="020B0604020202020204" pitchFamily="34" charset="0"/>
              <a:buChar char="•"/>
            </a:pPr>
            <a:endParaRPr lang="en-US" sz="1800" dirty="0">
              <a:solidFill>
                <a:srgbClr val="000000"/>
              </a:solidFill>
              <a:latin typeface="Arial" panose="020B0604020202020204" pitchFamily="34" charset="0"/>
              <a:cs typeface="Arial" panose="020B0604020202020204" pitchFamily="34" charset="0"/>
            </a:endParaRPr>
          </a:p>
          <a:p>
            <a:r>
              <a:rPr lang="en-US" sz="1800" dirty="0">
                <a:solidFill>
                  <a:srgbClr val="000000"/>
                </a:solidFill>
                <a:latin typeface="Arial" panose="020B0604020202020204" pitchFamily="34" charset="0"/>
                <a:cs typeface="Arial" panose="020B0604020202020204" pitchFamily="34" charset="0"/>
              </a:rPr>
              <a:t> </a:t>
            </a:r>
          </a:p>
          <a:p>
            <a:r>
              <a:rPr lang="en-US" sz="1800" dirty="0">
                <a:solidFill>
                  <a:srgbClr val="000000"/>
                </a:solidFill>
                <a:latin typeface="Arial" panose="020B0604020202020204" pitchFamily="34" charset="0"/>
                <a:cs typeface="Arial" panose="020B0604020202020204" pitchFamily="34" charset="0"/>
              </a:rPr>
              <a:t>Trainer notes:</a:t>
            </a:r>
            <a:endParaRPr lang="en-US" sz="1800" dirty="0">
              <a:solidFill>
                <a:prstClr val="black"/>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7</a:t>
            </a:fld>
            <a:endParaRPr lang="en-US"/>
          </a:p>
        </p:txBody>
      </p:sp>
    </p:spTree>
    <p:extLst>
      <p:ext uri="{BB962C8B-B14F-4D97-AF65-F5344CB8AC3E}">
        <p14:creationId xmlns:p14="http://schemas.microsoft.com/office/powerpoint/2010/main" val="499229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0000"/>
                </a:solidFill>
                <a:latin typeface="Arial" panose="020B0604020202020204" pitchFamily="34" charset="0"/>
                <a:cs typeface="Arial" panose="020B0604020202020204" pitchFamily="34" charset="0"/>
              </a:rPr>
              <a:t>Core Message: </a:t>
            </a:r>
            <a:r>
              <a:rPr lang="en-US" sz="1200" dirty="0">
                <a:solidFill>
                  <a:srgbClr val="000000"/>
                </a:solidFill>
                <a:latin typeface="Arial" panose="020B0604020202020204" pitchFamily="34" charset="0"/>
                <a:cs typeface="Arial" panose="020B0604020202020204" pitchFamily="34" charset="0"/>
              </a:rPr>
              <a:t>Open-ended questions invite information sharing and foster richer discussions.</a:t>
            </a:r>
          </a:p>
          <a:p>
            <a:endParaRPr lang="en-US" sz="1200" dirty="0">
              <a:solidFill>
                <a:srgbClr val="000000"/>
              </a:solidFill>
              <a:latin typeface="Arial" panose="020B0604020202020204" pitchFamily="34" charset="0"/>
              <a:cs typeface="Arial" panose="020B0604020202020204" pitchFamily="34" charset="0"/>
            </a:endParaRPr>
          </a:p>
          <a:p>
            <a:r>
              <a:rPr lang="en-US" sz="1200" b="1" dirty="0">
                <a:solidFill>
                  <a:srgbClr val="000000"/>
                </a:solidFill>
                <a:latin typeface="Arial" panose="020B0604020202020204" pitchFamily="34" charset="0"/>
                <a:cs typeface="Arial" panose="020B0604020202020204" pitchFamily="34" charset="0"/>
              </a:rPr>
              <a:t>Say:</a:t>
            </a:r>
          </a:p>
          <a:p>
            <a:pPr marL="0" indent="0">
              <a:buFontTx/>
              <a:buNone/>
            </a:pPr>
            <a:r>
              <a:rPr lang="en-US" sz="1200" dirty="0">
                <a:solidFill>
                  <a:srgbClr val="000000"/>
                </a:solidFill>
                <a:latin typeface="Arial" panose="020B0604020202020204" pitchFamily="34" charset="0"/>
                <a:cs typeface="Arial" panose="020B0604020202020204" pitchFamily="34" charset="0"/>
              </a:rPr>
              <a:t>Open-ended questions elicit more detailed responses from clients and typically begin with "What" or "How." These questions encourage individuals to share more information, leading to deeper discussions.</a:t>
            </a:r>
          </a:p>
          <a:p>
            <a:pPr marL="457200" lvl="1" indent="0">
              <a:buFontTx/>
              <a:buNone/>
            </a:pPr>
            <a:r>
              <a:rPr lang="en-US" sz="1200" dirty="0">
                <a:solidFill>
                  <a:srgbClr val="000000"/>
                </a:solidFill>
                <a:latin typeface="Arial" panose="020B0604020202020204" pitchFamily="34" charset="0"/>
                <a:cs typeface="Arial" panose="020B0604020202020204" pitchFamily="34" charset="0"/>
              </a:rPr>
              <a:t>When asking open-ended questions, prioritize listening over speaking.</a:t>
            </a:r>
          </a:p>
          <a:p>
            <a:pPr marL="457200" lvl="1" indent="0">
              <a:buFontTx/>
              <a:buNone/>
            </a:pPr>
            <a:r>
              <a:rPr lang="en-US" sz="1200" dirty="0">
                <a:solidFill>
                  <a:srgbClr val="000000"/>
                </a:solidFill>
                <a:latin typeface="Arial" panose="020B0604020202020204" pitchFamily="34" charset="0"/>
                <a:cs typeface="Arial" panose="020B0604020202020204" pitchFamily="34" charset="0"/>
              </a:rPr>
              <a:t>Allow sufficient time for the person to respond before posing another question, as individuals with mental health conditions may require extra time to process or reply.</a:t>
            </a:r>
          </a:p>
          <a:p>
            <a:endParaRPr lang="en-US" sz="1200" dirty="0">
              <a:solidFill>
                <a:srgbClr val="000000"/>
              </a:solidFill>
              <a:latin typeface="Arial" panose="020B0604020202020204" pitchFamily="34" charset="0"/>
              <a:cs typeface="Arial" panose="020B0604020202020204" pitchFamily="34" charset="0"/>
            </a:endParaRPr>
          </a:p>
          <a:p>
            <a:pPr marL="0" indent="0">
              <a:buFontTx/>
              <a:buNone/>
            </a:pPr>
            <a:r>
              <a:rPr lang="en-US" sz="1200" dirty="0">
                <a:solidFill>
                  <a:srgbClr val="000000"/>
                </a:solidFill>
                <a:latin typeface="Arial" panose="020B0604020202020204" pitchFamily="34" charset="0"/>
                <a:cs typeface="Arial" panose="020B0604020202020204" pitchFamily="34" charset="0"/>
              </a:rPr>
              <a:t>Avoid closed-ended questions.</a:t>
            </a:r>
          </a:p>
          <a:p>
            <a:pPr marL="0" indent="0">
              <a:buFontTx/>
              <a:buNone/>
            </a:pPr>
            <a:r>
              <a:rPr lang="en-US" sz="1200" dirty="0">
                <a:solidFill>
                  <a:srgbClr val="000000"/>
                </a:solidFill>
                <a:latin typeface="Arial" panose="020B0604020202020204" pitchFamily="34" charset="0"/>
                <a:cs typeface="Arial" panose="020B0604020202020204" pitchFamily="34" charset="0"/>
              </a:rPr>
              <a:t>Closed-ended questions are questions that can be answered with "Yes," "No," or a brief response.</a:t>
            </a:r>
          </a:p>
          <a:p>
            <a:pPr marL="0" indent="0">
              <a:buFontTx/>
              <a:buNone/>
            </a:pPr>
            <a:r>
              <a:rPr lang="en-US" sz="1200" dirty="0">
                <a:solidFill>
                  <a:srgbClr val="000000"/>
                </a:solidFill>
                <a:latin typeface="Arial" panose="020B0604020202020204" pitchFamily="34" charset="0"/>
                <a:cs typeface="Arial" panose="020B0604020202020204" pitchFamily="34" charset="0"/>
              </a:rPr>
              <a:t>These limit the respondent's options and provide minimal information.</a:t>
            </a:r>
          </a:p>
          <a:p>
            <a:pPr marL="0" indent="0">
              <a:buFontTx/>
              <a:buNone/>
            </a:pPr>
            <a:r>
              <a:rPr lang="en-US" sz="1200" dirty="0">
                <a:solidFill>
                  <a:srgbClr val="000000"/>
                </a:solidFill>
                <a:latin typeface="Arial" panose="020B0604020202020204" pitchFamily="34" charset="0"/>
                <a:cs typeface="Arial" panose="020B0604020202020204" pitchFamily="34" charset="0"/>
              </a:rPr>
              <a:t>While closed-ended questions may be necessary at times, their overuse in healthcare can make clients feel interrogated and defensive.</a:t>
            </a:r>
          </a:p>
          <a:p>
            <a:endParaRPr lang="en-US" sz="1200" dirty="0">
              <a:solidFill>
                <a:srgbClr val="000000"/>
              </a:solidFill>
              <a:latin typeface="Arial" panose="020B0604020202020204" pitchFamily="34" charset="0"/>
              <a:cs typeface="Arial" panose="020B0604020202020204" pitchFamily="34" charset="0"/>
            </a:endParaRPr>
          </a:p>
          <a:p>
            <a:r>
              <a:rPr lang="en-US" sz="1200" b="1" dirty="0">
                <a:solidFill>
                  <a:srgbClr val="000000"/>
                </a:solidFill>
                <a:latin typeface="Arial" panose="020B0604020202020204" pitchFamily="34" charset="0"/>
                <a:cs typeface="Arial" panose="020B0604020202020204" pitchFamily="34" charset="0"/>
              </a:rPr>
              <a:t>Do:</a:t>
            </a:r>
          </a:p>
          <a:p>
            <a:pPr marL="0" indent="0">
              <a:buFontTx/>
              <a:buNone/>
            </a:pPr>
            <a:r>
              <a:rPr lang="en-US" sz="1200" dirty="0">
                <a:solidFill>
                  <a:srgbClr val="000000"/>
                </a:solidFill>
                <a:latin typeface="Arial" panose="020B0604020202020204" pitchFamily="34" charset="0"/>
                <a:cs typeface="Arial" panose="020B0604020202020204" pitchFamily="34" charset="0"/>
              </a:rPr>
              <a:t>Discuss examples of open and closed-ended questions.</a:t>
            </a:r>
          </a:p>
          <a:p>
            <a:pPr marL="0" indent="0">
              <a:buFontTx/>
              <a:buNone/>
            </a:pPr>
            <a:r>
              <a:rPr lang="en-US" sz="1200" dirty="0">
                <a:solidFill>
                  <a:srgbClr val="000000"/>
                </a:solidFill>
                <a:latin typeface="Arial" panose="020B0604020202020204" pitchFamily="34" charset="0"/>
                <a:cs typeface="Arial" panose="020B0604020202020204" pitchFamily="34" charset="0"/>
              </a:rPr>
              <a:t>Ask learners what information they might gather from each type of question.</a:t>
            </a:r>
          </a:p>
          <a:p>
            <a:pPr marL="457200" lvl="1" indent="0">
              <a:buFontTx/>
              <a:buNone/>
            </a:pPr>
            <a:r>
              <a:rPr lang="en-US" sz="1200" dirty="0">
                <a:solidFill>
                  <a:srgbClr val="000000"/>
                </a:solidFill>
                <a:latin typeface="Arial" panose="020B0604020202020204" pitchFamily="34" charset="0"/>
                <a:cs typeface="Arial" panose="020B0604020202020204" pitchFamily="34" charset="0"/>
              </a:rPr>
              <a:t>Examples to consider:</a:t>
            </a:r>
          </a:p>
          <a:p>
            <a:pPr marL="914400" lvl="2" indent="0">
              <a:buFontTx/>
              <a:buNone/>
            </a:pPr>
            <a:r>
              <a:rPr lang="en-US" sz="1200" dirty="0">
                <a:solidFill>
                  <a:srgbClr val="000000"/>
                </a:solidFill>
                <a:latin typeface="Arial" panose="020B0604020202020204" pitchFamily="34" charset="0"/>
                <a:cs typeface="Arial" panose="020B0604020202020204" pitchFamily="34" charset="0"/>
              </a:rPr>
              <a:t>"Tell me about your weekend" vs "Was your weekend good?"</a:t>
            </a:r>
          </a:p>
          <a:p>
            <a:pPr marL="914400" lvl="2" indent="0">
              <a:buFontTx/>
              <a:buNone/>
            </a:pPr>
            <a:r>
              <a:rPr lang="en-US" sz="1200" dirty="0">
                <a:solidFill>
                  <a:srgbClr val="000000"/>
                </a:solidFill>
                <a:latin typeface="Arial" panose="020B0604020202020204" pitchFamily="34" charset="0"/>
                <a:cs typeface="Arial" panose="020B0604020202020204" pitchFamily="34" charset="0"/>
              </a:rPr>
              <a:t>"Tell me about your mental health these days" vs "Do you consider yourself to have good mental health?"</a:t>
            </a:r>
          </a:p>
          <a:p>
            <a:pPr marL="0" indent="0">
              <a:buFontTx/>
              <a:buNone/>
            </a:pPr>
            <a:r>
              <a:rPr lang="en-US" sz="1200" dirty="0">
                <a:solidFill>
                  <a:srgbClr val="000000"/>
                </a:solidFill>
                <a:latin typeface="Arial" panose="020B0604020202020204" pitchFamily="34" charset="0"/>
                <a:cs typeface="Arial" panose="020B0604020202020204" pitchFamily="34" charset="0"/>
              </a:rPr>
              <a:t>Discuss the differences in potential responses.</a:t>
            </a:r>
          </a:p>
          <a:p>
            <a:endParaRPr lang="en-US" sz="1200" dirty="0">
              <a:solidFill>
                <a:srgbClr val="000000"/>
              </a:solidFill>
              <a:latin typeface="Arial" panose="020B0604020202020204" pitchFamily="34" charset="0"/>
              <a:cs typeface="Arial" panose="020B0604020202020204" pitchFamily="34" charset="0"/>
            </a:endParaRPr>
          </a:p>
          <a:p>
            <a:pPr marL="0" indent="0">
              <a:buFontTx/>
              <a:buNone/>
            </a:pPr>
            <a:r>
              <a:rPr lang="en-US" sz="1200" dirty="0">
                <a:solidFill>
                  <a:srgbClr val="000000"/>
                </a:solidFill>
                <a:latin typeface="Arial" panose="020B0604020202020204" pitchFamily="34" charset="0"/>
                <a:cs typeface="Arial" panose="020B0604020202020204" pitchFamily="34" charset="0"/>
              </a:rPr>
              <a:t>Encourage learners to share their own examples of open-ended questions.</a:t>
            </a:r>
          </a:p>
          <a:p>
            <a:pPr marL="0" indent="0">
              <a:buFontTx/>
              <a:buNone/>
            </a:pPr>
            <a:r>
              <a:rPr lang="en-US" sz="1200" dirty="0">
                <a:solidFill>
                  <a:srgbClr val="000000"/>
                </a:solidFill>
                <a:latin typeface="Arial" panose="020B0604020202020204" pitchFamily="34" charset="0"/>
                <a:cs typeface="Arial" panose="020B0604020202020204" pitchFamily="34" charset="0"/>
              </a:rPr>
              <a:t>What would be a good open-ended question to determine:</a:t>
            </a:r>
          </a:p>
          <a:p>
            <a:pPr marL="457200" lvl="1" indent="0">
              <a:buFontTx/>
              <a:buNone/>
            </a:pPr>
            <a:r>
              <a:rPr lang="en-US" sz="1200" dirty="0">
                <a:solidFill>
                  <a:srgbClr val="000000"/>
                </a:solidFill>
                <a:latin typeface="Arial" panose="020B0604020202020204" pitchFamily="34" charset="0"/>
                <a:cs typeface="Arial" panose="020B0604020202020204" pitchFamily="34" charset="0"/>
              </a:rPr>
              <a:t>The person's treatment goals?</a:t>
            </a:r>
          </a:p>
          <a:p>
            <a:pPr marL="457200" lvl="1" indent="0">
              <a:buFontTx/>
              <a:buNone/>
            </a:pPr>
            <a:r>
              <a:rPr lang="en-US" sz="1200" dirty="0">
                <a:solidFill>
                  <a:srgbClr val="000000"/>
                </a:solidFill>
                <a:latin typeface="Arial" panose="020B0604020202020204" pitchFamily="34" charset="0"/>
                <a:cs typeface="Arial" panose="020B0604020202020204" pitchFamily="34" charset="0"/>
              </a:rPr>
              <a:t>How family could provide support?</a:t>
            </a:r>
          </a:p>
          <a:p>
            <a:pPr marL="457200" lvl="1" indent="0">
              <a:buFontTx/>
              <a:buNone/>
            </a:pPr>
            <a:r>
              <a:rPr lang="en-US" sz="1200" dirty="0">
                <a:solidFill>
                  <a:srgbClr val="000000"/>
                </a:solidFill>
                <a:latin typeface="Arial" panose="020B0604020202020204" pitchFamily="34" charset="0"/>
                <a:cs typeface="Arial" panose="020B0604020202020204" pitchFamily="34" charset="0"/>
              </a:rPr>
              <a:t>What they appreciate about their current treatment?</a:t>
            </a:r>
          </a:p>
          <a:p>
            <a:r>
              <a:rPr lang="en-US" sz="1200" b="1" dirty="0">
                <a:solidFill>
                  <a:srgbClr val="000000"/>
                </a:solidFill>
                <a:latin typeface="Arial" panose="020B0604020202020204" pitchFamily="34" charset="0"/>
                <a:cs typeface="Arial" panose="020B0604020202020204" pitchFamily="34" charset="0"/>
              </a:rPr>
              <a:t> </a:t>
            </a:r>
          </a:p>
          <a:p>
            <a:r>
              <a:rPr lang="en-US" sz="1200" b="1" dirty="0">
                <a:solidFill>
                  <a:srgbClr val="000000"/>
                </a:solidFill>
                <a:latin typeface="Arial" panose="020B0604020202020204" pitchFamily="34" charset="0"/>
                <a:cs typeface="Arial" panose="020B0604020202020204" pitchFamily="34" charset="0"/>
              </a:rPr>
              <a:t>Trainer notes</a:t>
            </a:r>
            <a:r>
              <a:rPr lang="en-US" sz="1200" dirty="0">
                <a:solidFill>
                  <a:srgbClr val="000000"/>
                </a:solidFill>
                <a:latin typeface="Arial" panose="020B0604020202020204" pitchFamily="34" charset="0"/>
                <a:cs typeface="Arial" panose="020B0604020202020204" pitchFamily="34" charset="0"/>
              </a:rPr>
              <a:t>: Discussing how to frame open-ended questions can be beneficial. For instance, "What" and "How" questions are effective for eliciting responses, while "Why" questions (e.g., "Why did you do that?") may come across as critical and risk shutting down the conversation.</a:t>
            </a:r>
          </a:p>
          <a:p>
            <a:endParaRPr lang="en-US" sz="800" dirty="0">
              <a:solidFill>
                <a:prstClr val="black"/>
              </a:solidFill>
              <a:latin typeface="Microsoft Sans Serif"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8</a:t>
            </a:fld>
            <a:endParaRPr lang="en-US"/>
          </a:p>
        </p:txBody>
      </p:sp>
    </p:spTree>
    <p:extLst>
      <p:ext uri="{BB962C8B-B14F-4D97-AF65-F5344CB8AC3E}">
        <p14:creationId xmlns:p14="http://schemas.microsoft.com/office/powerpoint/2010/main" val="740998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rPr>
              <a:t>Core Message:</a:t>
            </a:r>
            <a:r>
              <a:rPr lang="en-US" sz="1800" dirty="0">
                <a:solidFill>
                  <a:srgbClr val="000000"/>
                </a:solidFill>
              </a:rPr>
              <a:t> Effective methods for asking open-ended questions can significantly enhance communication.</a:t>
            </a:r>
          </a:p>
          <a:p>
            <a:endParaRPr lang="en-US" sz="1800" dirty="0">
              <a:solidFill>
                <a:srgbClr val="000000"/>
              </a:solidFill>
            </a:endParaRPr>
          </a:p>
          <a:p>
            <a:r>
              <a:rPr lang="en-US" sz="1800" b="1" dirty="0">
                <a:solidFill>
                  <a:srgbClr val="000000"/>
                </a:solidFill>
              </a:rPr>
              <a:t>Say: </a:t>
            </a:r>
          </a:p>
          <a:p>
            <a:r>
              <a:rPr lang="en-US" sz="1800" dirty="0">
                <a:solidFill>
                  <a:srgbClr val="000000"/>
                </a:solidFill>
              </a:rPr>
              <a:t>Let’s examine an example featuring a healthcare provider, Brittney Stone, who uses open-ended questions to understand how she can best assist Emilie, a patient who is not feeling quite herself.  </a:t>
            </a:r>
          </a:p>
          <a:p>
            <a:r>
              <a:rPr lang="en-US" sz="1800" dirty="0">
                <a:solidFill>
                  <a:srgbClr val="000000"/>
                </a:solidFill>
              </a:rPr>
              <a:t>Pay attention to ….</a:t>
            </a:r>
          </a:p>
          <a:p>
            <a:r>
              <a:rPr lang="en-US" sz="1800" dirty="0">
                <a:solidFill>
                  <a:srgbClr val="000000"/>
                </a:solidFill>
              </a:rPr>
              <a:t>The use of open-ended questions</a:t>
            </a:r>
          </a:p>
          <a:p>
            <a:r>
              <a:rPr lang="en-US" sz="1800" dirty="0">
                <a:solidFill>
                  <a:srgbClr val="000000"/>
                </a:solidFill>
              </a:rPr>
              <a:t>The responses to these questions and the level of detail provided</a:t>
            </a:r>
          </a:p>
          <a:p>
            <a:endParaRPr lang="en-US" sz="1800" dirty="0">
              <a:solidFill>
                <a:srgbClr val="000000"/>
              </a:solidFill>
            </a:endParaRPr>
          </a:p>
          <a:p>
            <a:r>
              <a:rPr lang="en-US" sz="1800" b="1" dirty="0">
                <a:solidFill>
                  <a:srgbClr val="000000"/>
                </a:solidFill>
              </a:rPr>
              <a:t>Do: </a:t>
            </a:r>
          </a:p>
          <a:p>
            <a:r>
              <a:rPr lang="en-US" sz="1800" dirty="0">
                <a:solidFill>
                  <a:srgbClr val="000000"/>
                </a:solidFill>
              </a:rPr>
              <a:t>Watch the video on open-ended questions.</a:t>
            </a:r>
          </a:p>
          <a:p>
            <a:endParaRPr lang="en-US" sz="1800" b="1" dirty="0">
              <a:solidFill>
                <a:srgbClr val="000000"/>
              </a:solidFill>
            </a:endParaRPr>
          </a:p>
          <a:p>
            <a:r>
              <a:rPr lang="en-US" sz="1800" b="1" dirty="0">
                <a:solidFill>
                  <a:srgbClr val="000000"/>
                </a:solidFill>
              </a:rPr>
              <a:t>Ask Learners …</a:t>
            </a:r>
          </a:p>
          <a:p>
            <a:r>
              <a:rPr lang="en-US" sz="1800" dirty="0">
                <a:solidFill>
                  <a:srgbClr val="000000"/>
                </a:solidFill>
              </a:rPr>
              <a:t>What open-ended questions were used in the video?</a:t>
            </a:r>
          </a:p>
          <a:p>
            <a:r>
              <a:rPr lang="en-US" sz="1800" dirty="0">
                <a:solidFill>
                  <a:srgbClr val="000000"/>
                </a:solidFill>
              </a:rPr>
              <a:t>How did the individual respond to those questions?</a:t>
            </a:r>
          </a:p>
          <a:p>
            <a:r>
              <a:rPr lang="en-US" sz="1800" dirty="0">
                <a:solidFill>
                  <a:srgbClr val="000000"/>
                </a:solidFill>
              </a:rPr>
              <a:t>In what ways might closed-ended questions influence the conversation? </a:t>
            </a:r>
          </a:p>
          <a:p>
            <a:r>
              <a:rPr lang="en-US" sz="1800" dirty="0">
                <a:solidFill>
                  <a:srgbClr val="000000"/>
                </a:solidFill>
              </a:rPr>
              <a:t>What open-ended questions would you have asked in this scenario? </a:t>
            </a:r>
          </a:p>
          <a:p>
            <a:endParaRPr lang="en-US" sz="1800" dirty="0">
              <a:solidFill>
                <a:srgbClr val="000000"/>
              </a:solidFill>
              <a:latin typeface="Microsoft Sans Serif" panose="020B0604020202020204" pitchFamily="34" charset="0"/>
            </a:endParaRPr>
          </a:p>
          <a:p>
            <a:r>
              <a:rPr lang="en-US" sz="1800" dirty="0">
                <a:solidFill>
                  <a:prstClr val="black"/>
                </a:solidFill>
                <a:latin typeface="Microsoft Sans Serif" panose="020B0604020202020204" pitchFamily="34" charset="0"/>
              </a:rPr>
              <a:t>https://youtu.be/syIK4JTBJdo</a:t>
            </a:r>
            <a:endParaRPr lang="en-US" dirty="0">
              <a:cs typeface="Calibri"/>
            </a:endParaRPr>
          </a:p>
          <a:p>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83F4484-F0D8-484D-9C4E-4D49824548E5}" type="slidenum">
              <a:rPr lang="en-US" smtClean="0"/>
              <a:t>9</a:t>
            </a:fld>
            <a:endParaRPr lang="en-US"/>
          </a:p>
        </p:txBody>
      </p:sp>
    </p:spTree>
    <p:extLst>
      <p:ext uri="{BB962C8B-B14F-4D97-AF65-F5344CB8AC3E}">
        <p14:creationId xmlns:p14="http://schemas.microsoft.com/office/powerpoint/2010/main" val="1522813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0CDD-33A4-4D69-F8F6-18021EC2BC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FD51AD-BDDA-96EB-D97C-106845BB20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F1760F-CDE5-92F8-DB64-307707CC2238}"/>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C815ED7E-FB60-C23B-DEBB-0A2592B85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821E5-F155-6789-D42D-15D7C68847EB}"/>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2048290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C016-C828-C90D-F7EF-77A6745A7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68016-839D-0282-DF0A-7F321A419B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790F6-7795-10B0-565C-93EA2ABE6491}"/>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1DEFA028-C125-0495-38F7-8B329E21D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A3787-3B58-DD67-0E10-2F7510382214}"/>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1035957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FEF303-823E-B393-616B-F655CE614C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513804-6C6C-000A-FD5C-16E067D389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877EE-A574-7887-F643-0DC073F454E5}"/>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2C220D0F-734D-A577-C06E-60ABAF611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1CDB0-5B46-8B3C-D2EB-1F52DAC44B4E}"/>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548466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11838-E25F-47BB-D3EF-9B93603F35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D9DBB6-5AB8-AEA3-1063-2A6795A3EC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A031B8-4C47-BD5E-C18A-4164B382F4C1}"/>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2100C3E5-7D1C-8784-BE5C-0CF9589573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E636C-47EF-266B-B198-6048FFB1710C}"/>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2319064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29D8-6B21-F8A9-3772-3292ECC483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01158-D786-5D83-6831-D165D9755B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10793-C289-34BB-A3CB-3055343FC9DD}"/>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82DD98F7-A0B3-B354-2E86-C11DF6BCC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19F68-2217-24E4-4BAD-A8EA3297D28D}"/>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407691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E423-F4F6-59DF-DB76-24E19A9894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F8A67C-DCB0-D722-D8E6-85722492AD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0925AC-EE39-16CE-CC8B-19D1DCB26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BE8DEE-FF64-AD13-C1F8-433DDA4E828F}"/>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6" name="Footer Placeholder 5">
            <a:extLst>
              <a:ext uri="{FF2B5EF4-FFF2-40B4-BE49-F238E27FC236}">
                <a16:creationId xmlns:a16="http://schemas.microsoft.com/office/drawing/2014/main" id="{5383CC82-906C-A720-44D4-A22BB3A71F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E952BB-F589-F41C-2F5D-D726BE87A8A1}"/>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2770071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E676-8A09-C148-174E-7082931C3A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495C1D-E2D1-549B-01E5-8F2984F62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AFB7ED-56A3-E8C8-087C-49DE72A7E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6266A4-7BD4-728B-C2FA-BB537DACB9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651052-32F5-39E3-22AC-8D262326DF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EAD7AD-C630-BEDC-85A7-1B77E83C0B37}"/>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8" name="Footer Placeholder 7">
            <a:extLst>
              <a:ext uri="{FF2B5EF4-FFF2-40B4-BE49-F238E27FC236}">
                <a16:creationId xmlns:a16="http://schemas.microsoft.com/office/drawing/2014/main" id="{DFC19CA5-4A4C-B0E8-9B02-850622F381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113D7B-0318-6D86-854D-D01C67C72061}"/>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4287307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A93D-D384-3EE4-9AE1-D90A76695C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738F3E-3708-406B-D9AA-9429C22A3004}"/>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4" name="Footer Placeholder 3">
            <a:extLst>
              <a:ext uri="{FF2B5EF4-FFF2-40B4-BE49-F238E27FC236}">
                <a16:creationId xmlns:a16="http://schemas.microsoft.com/office/drawing/2014/main" id="{033DB9FE-171C-028C-CF38-F4A3F53246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274F53-23F8-C61A-C092-FFCF2CC6C68B}"/>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3076958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76217-5352-9A03-9A63-05C5E2FBA0DE}"/>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3" name="Footer Placeholder 2">
            <a:extLst>
              <a:ext uri="{FF2B5EF4-FFF2-40B4-BE49-F238E27FC236}">
                <a16:creationId xmlns:a16="http://schemas.microsoft.com/office/drawing/2014/main" id="{ADA5DDE5-2758-F17E-D63D-970C25C2F0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5227E6-8944-0B46-B712-B77D73266674}"/>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80366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7F71-F405-3394-3F8C-BBB06957B3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DE6F81-A957-1A95-C666-200020062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5F0E8-26FA-9110-3E82-23CB1E015F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C53CB-76BB-B2D2-5F6C-6DC3F020B586}"/>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6" name="Footer Placeholder 5">
            <a:extLst>
              <a:ext uri="{FF2B5EF4-FFF2-40B4-BE49-F238E27FC236}">
                <a16:creationId xmlns:a16="http://schemas.microsoft.com/office/drawing/2014/main" id="{F9FD0614-CDBE-BC6B-7800-E90A4A5EA5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7A1B1F-4340-DD2E-6B9C-63E2DB672078}"/>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3348370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30B9-1F44-1731-E20F-C7B1841688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90008F-8FB2-428A-6C5C-27C7D0EF0F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D3F10E-ACB0-2D9E-4588-C7E820DFE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012BEE-B54E-46CB-9F29-EFF3716C543E}"/>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6" name="Footer Placeholder 5">
            <a:extLst>
              <a:ext uri="{FF2B5EF4-FFF2-40B4-BE49-F238E27FC236}">
                <a16:creationId xmlns:a16="http://schemas.microsoft.com/office/drawing/2014/main" id="{9F26B94E-E32D-ED49-A4C0-0E535A04A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010614-740D-8FBC-75D2-DFD9C1098FD5}"/>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184896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02886A-3B2A-5EF5-98AC-ACC505CAFC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6AE651-E6F9-74B0-AD84-5A11435EEE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DAFC8-1864-2EE2-0CEB-8C84AAF5A1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1B752B5B-6D45-C3E7-7AD4-6AE27BDA9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B6D8622-41AC-5EE4-F183-BC68E1EC4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A27FBC-BB8A-4B3E-A288-22EEBAB817E8}" type="slidenum">
              <a:rPr lang="en-US" smtClean="0"/>
              <a:t>‹#›</a:t>
            </a:fld>
            <a:endParaRPr lang="en-US"/>
          </a:p>
        </p:txBody>
      </p:sp>
    </p:spTree>
    <p:extLst>
      <p:ext uri="{BB962C8B-B14F-4D97-AF65-F5344CB8AC3E}">
        <p14:creationId xmlns:p14="http://schemas.microsoft.com/office/powerpoint/2010/main" val="1928424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microsoft.com/office/2007/relationships/hdphoto" Target="../media/hdphoto6.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0.jpeg"/><Relationship Id="rId5" Type="http://schemas.openxmlformats.org/officeDocument/2006/relationships/hyperlink" Target="https://youtu.be/vUPl6GKT1k0" TargetMode="External"/><Relationship Id="rId4" Type="http://schemas.openxmlformats.org/officeDocument/2006/relationships/hyperlink" Target="https://youtu.be/weSx880brl4"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2.xml"/><Relationship Id="rId7" Type="http://schemas.microsoft.com/office/2007/relationships/hdphoto" Target="../media/hdphoto8.wdp"/><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5.png"/><Relationship Id="rId5" Type="http://schemas.microsoft.com/office/2007/relationships/hdphoto" Target="../media/hdphoto7.wdp"/><Relationship Id="rId4" Type="http://schemas.openxmlformats.org/officeDocument/2006/relationships/image" Target="../media/image14.png"/><Relationship Id="rId9"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microsoft.com/office/2007/relationships/hdphoto" Target="../media/hdphoto11.wdp"/><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8.png"/><Relationship Id="rId5" Type="http://schemas.microsoft.com/office/2007/relationships/hdphoto" Target="../media/hdphoto10.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microsoft.com/office/2007/relationships/hdphoto" Target="../media/hdphoto13.wdp"/><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2.png"/><Relationship Id="rId5" Type="http://schemas.microsoft.com/office/2007/relationships/hdphoto" Target="../media/hdphoto12.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hyperlink" Target="https://youtu.be/dJZoYUeo3J8" TargetMode="External"/><Relationship Id="rId5" Type="http://schemas.openxmlformats.org/officeDocument/2006/relationships/image" Target="../media/image10.jpeg"/><Relationship Id="rId4" Type="http://schemas.openxmlformats.org/officeDocument/2006/relationships/hyperlink" Target="https://youtu.be/EPlQ1HK_FeQ"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microsoft.com/office/2007/relationships/hdphoto" Target="../media/hdphoto14.wdp"/><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0.jpeg"/><Relationship Id="rId5" Type="http://schemas.openxmlformats.org/officeDocument/2006/relationships/hyperlink" Target="https://www.youtube.com/watch?v=dJZoYUeo3J8" TargetMode="External"/><Relationship Id="rId4" Type="http://schemas.openxmlformats.org/officeDocument/2006/relationships/hyperlink" Target="https://youtu.be/EPlQ1HK_FeQ"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microsoft.com/office/2007/relationships/hdphoto" Target="../media/hdphoto15.wdp"/><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7.png"/><Relationship Id="rId5" Type="http://schemas.microsoft.com/office/2007/relationships/hdphoto" Target="../media/hdphoto12.wdp"/><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hyperlink" Target="https://youtu.be/dJZoYUeo3J8" TargetMode="External"/><Relationship Id="rId5" Type="http://schemas.openxmlformats.org/officeDocument/2006/relationships/image" Target="../media/image10.jpeg"/><Relationship Id="rId4" Type="http://schemas.openxmlformats.org/officeDocument/2006/relationships/hyperlink" Target="https://youtu.be/EPlQ1HK_FeQ"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9.xml"/><Relationship Id="rId1" Type="http://schemas.openxmlformats.org/officeDocument/2006/relationships/tags" Target="../tags/tag28.xml"/><Relationship Id="rId6" Type="http://schemas.microsoft.com/office/2007/relationships/hdphoto" Target="../media/hdphoto16.wdp"/><Relationship Id="rId5" Type="http://schemas.openxmlformats.org/officeDocument/2006/relationships/image" Target="../media/image2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30.xml"/><Relationship Id="rId5" Type="http://schemas.microsoft.com/office/2007/relationships/hdphoto" Target="../media/hdphoto1.wdp"/><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microsoft.com/office/2007/relationships/hdphoto" Target="../media/hdphoto3.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microsoft.com/office/2007/relationships/hdphoto" Target="../media/hdphoto4.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microsoft.com/office/2007/relationships/hdphoto" Target="../media/hdphoto5.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0.jpeg"/><Relationship Id="rId5" Type="http://schemas.openxmlformats.org/officeDocument/2006/relationships/hyperlink" Target="https://youtu.be/a768u1o6yD4" TargetMode="External"/><Relationship Id="rId4" Type="http://schemas.openxmlformats.org/officeDocument/2006/relationships/hyperlink" Target="https://www.youtube.com/watch?v=syIK4JTBJd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4AA747-1091-84DE-D44D-992CF7F3EB14}"/>
              </a:ext>
            </a:extLst>
          </p:cNvPr>
          <p:cNvSpPr/>
          <p:nvPr/>
        </p:nvSpPr>
        <p:spPr>
          <a:xfrm>
            <a:off x="0" y="4525777"/>
            <a:ext cx="12207200" cy="2332223"/>
          </a:xfrm>
          <a:prstGeom prst="rect">
            <a:avLst/>
          </a:prstGeom>
          <a:solidFill>
            <a:srgbClr val="CC49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A8091-B5BD-492A-1682-82B750D620FE}"/>
              </a:ext>
            </a:extLst>
          </p:cNvPr>
          <p:cNvSpPr>
            <a:spLocks noGrp="1"/>
          </p:cNvSpPr>
          <p:nvPr>
            <p:ph type="ctrTitle"/>
          </p:nvPr>
        </p:nvSpPr>
        <p:spPr>
          <a:xfrm>
            <a:off x="1524000" y="4914855"/>
            <a:ext cx="9144000" cy="786703"/>
          </a:xfrm>
        </p:spPr>
        <p:txBody>
          <a:bodyPr>
            <a:normAutofit/>
          </a:bodyPr>
          <a:lstStyle/>
          <a:p>
            <a:r>
              <a:rPr lang="en-US" sz="3300" b="1" dirty="0">
                <a:solidFill>
                  <a:schemeClr val="bg1"/>
                </a:solidFill>
                <a:latin typeface="Arial" panose="020B0604020202020204" pitchFamily="34" charset="0"/>
                <a:cs typeface="Arial" panose="020B0604020202020204" pitchFamily="34" charset="0"/>
              </a:rPr>
              <a:t>FOUNDATIONAL COMMUNICATION SKILLS</a:t>
            </a:r>
          </a:p>
        </p:txBody>
      </p:sp>
      <p:sp>
        <p:nvSpPr>
          <p:cNvPr id="3" name="Subtitle 2">
            <a:extLst>
              <a:ext uri="{FF2B5EF4-FFF2-40B4-BE49-F238E27FC236}">
                <a16:creationId xmlns:a16="http://schemas.microsoft.com/office/drawing/2014/main" id="{3CE81A94-66B0-F23F-A734-A99DEB073EE0}"/>
              </a:ext>
            </a:extLst>
          </p:cNvPr>
          <p:cNvSpPr>
            <a:spLocks noGrp="1"/>
          </p:cNvSpPr>
          <p:nvPr>
            <p:ph type="subTitle" idx="1"/>
          </p:nvPr>
        </p:nvSpPr>
        <p:spPr>
          <a:xfrm>
            <a:off x="1524000" y="5701558"/>
            <a:ext cx="9144000" cy="571363"/>
          </a:xfrm>
        </p:spPr>
        <p:txBody>
          <a:bodyPr>
            <a:noAutofit/>
          </a:bodyPr>
          <a:lstStyle/>
          <a:p>
            <a:r>
              <a:rPr lang="en-US" sz="3100" dirty="0">
                <a:solidFill>
                  <a:schemeClr val="bg2"/>
                </a:solidFill>
                <a:latin typeface="Arial" panose="020B0604020202020204" pitchFamily="34" charset="0"/>
                <a:cs typeface="Arial" panose="020B0604020202020204" pitchFamily="34" charset="0"/>
              </a:rPr>
              <a:t>Physical Healthcare Setting</a:t>
            </a:r>
          </a:p>
        </p:txBody>
      </p:sp>
      <p:pic>
        <p:nvPicPr>
          <p:cNvPr id="7" name="Picture 6" descr="A person sitting in a chair&#10;&#10;Description automatically generated">
            <a:extLst>
              <a:ext uri="{FF2B5EF4-FFF2-40B4-BE49-F238E27FC236}">
                <a16:creationId xmlns:a16="http://schemas.microsoft.com/office/drawing/2014/main" id="{CED9D295-0EEE-A34F-3166-2E91C906CE7B}"/>
              </a:ext>
            </a:extLst>
          </p:cNvPr>
          <p:cNvPicPr>
            <a:picLocks noChangeAspect="1"/>
          </p:cNvPicPr>
          <p:nvPr/>
        </p:nvPicPr>
        <p:blipFill rotWithShape="1">
          <a:blip>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rcRect l="11982"/>
          <a:stretch/>
        </p:blipFill>
        <p:spPr>
          <a:xfrm>
            <a:off x="20" y="10"/>
            <a:ext cx="12191980" cy="4525766"/>
          </a:xfrm>
          <a:prstGeom prst="rect">
            <a:avLst/>
          </a:prstGeom>
        </p:spPr>
      </p:pic>
      <p:grpSp>
        <p:nvGrpSpPr>
          <p:cNvPr id="12" name="Group 11">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9" y="4525778"/>
            <a:ext cx="12207200" cy="123363"/>
            <a:chOff x="-5025" y="6737718"/>
            <a:chExt cx="12207200" cy="123363"/>
          </a:xfrm>
        </p:grpSpPr>
        <p:sp>
          <p:nvSpPr>
            <p:cNvPr id="13" name="Rectangle 12">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person holding a clipboard to a person sitting on a couch&#10;&#10;AI-generated content may be incorrect.">
            <a:extLst>
              <a:ext uri="{FF2B5EF4-FFF2-40B4-BE49-F238E27FC236}">
                <a16:creationId xmlns:a16="http://schemas.microsoft.com/office/drawing/2014/main" id="{5A11B6B4-9E47-5438-48DB-1FD60A06B142}"/>
              </a:ext>
            </a:extLst>
          </p:cNvPr>
          <p:cNvPicPr>
            <a:picLocks noChangeAspect="1"/>
          </p:cNvPicPr>
          <p:nvPr/>
        </p:nvPicPr>
        <p:blipFill>
          <a:blip r:embed="rId4"/>
          <a:srcRect l="-1" r="827" b="32507"/>
          <a:stretch/>
        </p:blipFill>
        <p:spPr>
          <a:xfrm>
            <a:off x="0" y="10"/>
            <a:ext cx="12191980" cy="4525766"/>
          </a:xfrm>
          <a:prstGeom prst="rect">
            <a:avLst/>
          </a:prstGeom>
        </p:spPr>
      </p:pic>
    </p:spTree>
    <p:custDataLst>
      <p:tags r:id="rId1"/>
    </p:custDataLst>
    <p:extLst>
      <p:ext uri="{BB962C8B-B14F-4D97-AF65-F5344CB8AC3E}">
        <p14:creationId xmlns:p14="http://schemas.microsoft.com/office/powerpoint/2010/main" val="431955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2A1503-5F9B-D4D7-BF0A-0498FF8B89B1}"/>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1884736" y="17054"/>
            <a:ext cx="10283952" cy="6858000"/>
          </a:xfrm>
          <a:prstGeom prst="rect">
            <a:avLst/>
          </a:prstGeom>
        </p:spPr>
      </p:pic>
      <p:sp>
        <p:nvSpPr>
          <p:cNvPr id="9" name="Parallelogram 8">
            <a:extLst>
              <a:ext uri="{FF2B5EF4-FFF2-40B4-BE49-F238E27FC236}">
                <a16:creationId xmlns:a16="http://schemas.microsoft.com/office/drawing/2014/main" id="{B2FD4BB6-DF93-42E7-8898-117BC3272534}"/>
              </a:ext>
            </a:extLst>
          </p:cNvPr>
          <p:cNvSpPr/>
          <p:nvPr/>
        </p:nvSpPr>
        <p:spPr>
          <a:xfrm flipV="1">
            <a:off x="-1" y="-73078"/>
            <a:ext cx="8162925" cy="6942447"/>
          </a:xfrm>
          <a:prstGeom prst="parallelogram">
            <a:avLst>
              <a:gd name="adj" fmla="val 302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A1573C3-358D-4943-BD7B-541DDB567F6C}"/>
              </a:ext>
            </a:extLst>
          </p:cNvPr>
          <p:cNvSpPr txBox="1"/>
          <p:nvPr/>
        </p:nvSpPr>
        <p:spPr>
          <a:xfrm>
            <a:off x="731928" y="1114836"/>
            <a:ext cx="5562855" cy="584775"/>
          </a:xfrm>
          <a:prstGeom prst="rect">
            <a:avLst/>
          </a:prstGeom>
          <a:noFill/>
        </p:spPr>
        <p:txBody>
          <a:bodyPr wrap="square" rtlCol="0">
            <a:spAutoFit/>
          </a:bodyPr>
          <a:lstStyle/>
          <a:p>
            <a:r>
              <a:rPr lang="en-US" sz="3200" b="1" dirty="0">
                <a:solidFill>
                  <a:srgbClr val="CC4927"/>
                </a:solidFill>
                <a:latin typeface="Arial" panose="020B0604020202020204" pitchFamily="34" charset="0"/>
                <a:cs typeface="Arial" panose="020B0604020202020204" pitchFamily="34" charset="0"/>
              </a:rPr>
              <a:t>Non-Verbal &amp; SOLER Skills</a:t>
            </a:r>
          </a:p>
        </p:txBody>
      </p:sp>
      <p:sp>
        <p:nvSpPr>
          <p:cNvPr id="7" name="TextBox 6">
            <a:extLst>
              <a:ext uri="{FF2B5EF4-FFF2-40B4-BE49-F238E27FC236}">
                <a16:creationId xmlns:a16="http://schemas.microsoft.com/office/drawing/2014/main" id="{4083601D-AD3C-4B65-B01A-CE9A5B7F59FC}"/>
              </a:ext>
            </a:extLst>
          </p:cNvPr>
          <p:cNvSpPr txBox="1"/>
          <p:nvPr/>
        </p:nvSpPr>
        <p:spPr>
          <a:xfrm>
            <a:off x="1481346" y="1939704"/>
            <a:ext cx="5019467" cy="3970318"/>
          </a:xfrm>
          <a:prstGeom prst="rect">
            <a:avLst/>
          </a:prstGeom>
          <a:noFill/>
        </p:spPr>
        <p:txBody>
          <a:bodyPr wrap="square" rtlCol="0">
            <a:spAutoFit/>
          </a:bodyPr>
          <a:lstStyle/>
          <a:p>
            <a:r>
              <a:rPr lang="en-US" sz="2400" dirty="0">
                <a:solidFill>
                  <a:schemeClr val="tx2"/>
                </a:solidFill>
                <a:latin typeface="Arial" panose="020B0604020202020204" pitchFamily="34" charset="0"/>
                <a:cs typeface="Arial" panose="020B0604020202020204" pitchFamily="34" charset="0"/>
              </a:rPr>
              <a:t>Conveys we are listening and actively engaged in the conversation.</a:t>
            </a:r>
          </a:p>
          <a:p>
            <a:endParaRPr lang="en-US" sz="2000" dirty="0">
              <a:solidFill>
                <a:schemeClr val="tx2"/>
              </a:solidFill>
              <a:latin typeface="Arial" panose="020B0604020202020204" pitchFamily="34" charset="0"/>
              <a:cs typeface="Arial" panose="020B0604020202020204" pitchFamily="34" charset="0"/>
            </a:endParaRPr>
          </a:p>
          <a:p>
            <a:pPr lvl="1"/>
            <a:r>
              <a:rPr lang="en-US" sz="2000" b="1" dirty="0">
                <a:solidFill>
                  <a:schemeClr val="tx2"/>
                </a:solidFill>
                <a:latin typeface="Arial" panose="020B0604020202020204" pitchFamily="34" charset="0"/>
                <a:cs typeface="Arial" panose="020B0604020202020204" pitchFamily="34" charset="0"/>
              </a:rPr>
              <a:t>S</a:t>
            </a:r>
            <a:r>
              <a:rPr lang="en-US" sz="2000" dirty="0">
                <a:solidFill>
                  <a:schemeClr val="tx2"/>
                </a:solidFill>
                <a:latin typeface="Arial" panose="020B0604020202020204" pitchFamily="34" charset="0"/>
                <a:cs typeface="Arial" panose="020B0604020202020204" pitchFamily="34" charset="0"/>
              </a:rPr>
              <a:t> - sitting squarely, facing the person</a:t>
            </a:r>
          </a:p>
          <a:p>
            <a:pPr lvl="1"/>
            <a:r>
              <a:rPr lang="en-US" sz="2000" b="1" dirty="0">
                <a:solidFill>
                  <a:schemeClr val="tx2"/>
                </a:solidFill>
                <a:latin typeface="Arial" panose="020B0604020202020204" pitchFamily="34" charset="0"/>
                <a:cs typeface="Arial" panose="020B0604020202020204" pitchFamily="34" charset="0"/>
              </a:rPr>
              <a:t>O</a:t>
            </a:r>
            <a:r>
              <a:rPr lang="en-US" sz="2000" dirty="0">
                <a:solidFill>
                  <a:schemeClr val="tx2"/>
                </a:solidFill>
                <a:latin typeface="Arial" panose="020B0604020202020204" pitchFamily="34" charset="0"/>
                <a:cs typeface="Arial" panose="020B0604020202020204" pitchFamily="34" charset="0"/>
              </a:rPr>
              <a:t>- open posture</a:t>
            </a:r>
          </a:p>
          <a:p>
            <a:pPr lvl="1"/>
            <a:r>
              <a:rPr lang="en-US" sz="2000" b="1" dirty="0">
                <a:solidFill>
                  <a:schemeClr val="tx2"/>
                </a:solidFill>
                <a:latin typeface="Arial" panose="020B0604020202020204" pitchFamily="34" charset="0"/>
                <a:cs typeface="Arial" panose="020B0604020202020204" pitchFamily="34" charset="0"/>
              </a:rPr>
              <a:t>L</a:t>
            </a:r>
            <a:r>
              <a:rPr lang="en-US" sz="2000" dirty="0">
                <a:solidFill>
                  <a:schemeClr val="tx2"/>
                </a:solidFill>
                <a:latin typeface="Arial" panose="020B0604020202020204" pitchFamily="34" charset="0"/>
                <a:cs typeface="Arial" panose="020B0604020202020204" pitchFamily="34" charset="0"/>
              </a:rPr>
              <a:t> - lean forward to show we are interested in what the person is talking about</a:t>
            </a:r>
          </a:p>
          <a:p>
            <a:pPr lvl="1"/>
            <a:r>
              <a:rPr lang="en-US" sz="2000" b="1" dirty="0">
                <a:solidFill>
                  <a:schemeClr val="tx2"/>
                </a:solidFill>
                <a:latin typeface="Arial" panose="020B0604020202020204" pitchFamily="34" charset="0"/>
                <a:cs typeface="Arial" panose="020B0604020202020204" pitchFamily="34" charset="0"/>
              </a:rPr>
              <a:t>E</a:t>
            </a:r>
            <a:r>
              <a:rPr lang="en-US" sz="2000" dirty="0">
                <a:solidFill>
                  <a:schemeClr val="tx2"/>
                </a:solidFill>
                <a:latin typeface="Arial" panose="020B0604020202020204" pitchFamily="34" charset="0"/>
                <a:cs typeface="Arial" panose="020B0604020202020204" pitchFamily="34" charset="0"/>
              </a:rPr>
              <a:t> – eye contact</a:t>
            </a:r>
          </a:p>
          <a:p>
            <a:pPr lvl="1"/>
            <a:r>
              <a:rPr lang="en-US" sz="2000" b="1" dirty="0">
                <a:solidFill>
                  <a:schemeClr val="tx2"/>
                </a:solidFill>
                <a:latin typeface="Arial" panose="020B0604020202020204" pitchFamily="34" charset="0"/>
                <a:cs typeface="Arial" panose="020B0604020202020204" pitchFamily="34" charset="0"/>
              </a:rPr>
              <a:t>R </a:t>
            </a:r>
            <a:r>
              <a:rPr lang="en-US" sz="2000" dirty="0">
                <a:solidFill>
                  <a:schemeClr val="tx2"/>
                </a:solidFill>
                <a:latin typeface="Arial" panose="020B0604020202020204" pitchFamily="34" charset="0"/>
                <a:cs typeface="Arial" panose="020B0604020202020204" pitchFamily="34" charset="0"/>
              </a:rPr>
              <a:t>– relaxed body language</a:t>
            </a:r>
          </a:p>
          <a:p>
            <a:endParaRPr lang="en-US" sz="2000" dirty="0">
              <a:solidFill>
                <a:schemeClr val="tx2"/>
              </a:solidFill>
            </a:endParaRPr>
          </a:p>
        </p:txBody>
      </p:sp>
      <p:sp>
        <p:nvSpPr>
          <p:cNvPr id="6" name="Rectangle 5">
            <a:extLst>
              <a:ext uri="{FF2B5EF4-FFF2-40B4-BE49-F238E27FC236}">
                <a16:creationId xmlns:a16="http://schemas.microsoft.com/office/drawing/2014/main" id="{8DF9A129-B319-4A0C-86C0-70465FA5152B}"/>
              </a:ext>
            </a:extLst>
          </p:cNvPr>
          <p:cNvSpPr/>
          <p:nvPr/>
        </p:nvSpPr>
        <p:spPr>
          <a:xfrm rot="20576077">
            <a:off x="6980864" y="-398097"/>
            <a:ext cx="109728" cy="7503193"/>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a:extLst>
              <a:ext uri="{FF2B5EF4-FFF2-40B4-BE49-F238E27FC236}">
                <a16:creationId xmlns:a16="http://schemas.microsoft.com/office/drawing/2014/main" id="{ACF069E7-FB9E-6346-84A6-691F528BC47B}"/>
              </a:ext>
            </a:extLst>
          </p:cNvPr>
          <p:cNvSpPr/>
          <p:nvPr/>
        </p:nvSpPr>
        <p:spPr>
          <a:xfrm>
            <a:off x="-1" y="0"/>
            <a:ext cx="2112138" cy="6858000"/>
          </a:xfrm>
          <a:prstGeom prst="triangle">
            <a:avLst>
              <a:gd name="adj" fmla="val 0"/>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0830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5C2CC78-92A1-1AC1-70E3-30587B2D7FC8}"/>
              </a:ext>
            </a:extLst>
          </p:cNvPr>
          <p:cNvSpPr txBox="1"/>
          <p:nvPr/>
        </p:nvSpPr>
        <p:spPr>
          <a:xfrm>
            <a:off x="2827867" y="5735983"/>
            <a:ext cx="6919474" cy="830997"/>
          </a:xfrm>
          <a:prstGeom prst="rect">
            <a:avLst/>
          </a:prstGeom>
          <a:noFill/>
        </p:spPr>
        <p:txBody>
          <a:bodyPr wrap="square" rtlCol="0">
            <a:spAutoFit/>
          </a:bodyPr>
          <a:lstStyle/>
          <a:p>
            <a:r>
              <a:rPr lang="en-US" sz="2400" b="1" dirty="0">
                <a:effectLst/>
                <a:latin typeface="Arial" panose="020B0604020202020204" pitchFamily="34" charset="0"/>
                <a:ea typeface="Times New Roman" panose="02020603050405020304" pitchFamily="18" charset="0"/>
                <a:cs typeface="Arial" panose="020B0604020202020204" pitchFamily="34" charset="0"/>
                <a:hlinkClick r:id="rId4"/>
              </a:rPr>
              <a:t>Video:  </a:t>
            </a:r>
            <a:r>
              <a:rPr lang="en-US" sz="2000" b="1" dirty="0">
                <a:effectLst/>
                <a:latin typeface="Arial" panose="020B0604020202020204" pitchFamily="34" charset="0"/>
                <a:ea typeface="Times New Roman" panose="02020603050405020304" pitchFamily="18" charset="0"/>
                <a:cs typeface="Arial" panose="020B0604020202020204" pitchFamily="34" charset="0"/>
                <a:hlinkClick r:id="rId4"/>
              </a:rPr>
              <a:t>04_Physical Health Setting Module 02_SOLER</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endParaRPr lang="en-US" sz="2400" b="1" dirty="0"/>
          </a:p>
        </p:txBody>
      </p:sp>
      <p:grpSp>
        <p:nvGrpSpPr>
          <p:cNvPr id="2" name="Group 1">
            <a:extLst>
              <a:ext uri="{FF2B5EF4-FFF2-40B4-BE49-F238E27FC236}">
                <a16:creationId xmlns:a16="http://schemas.microsoft.com/office/drawing/2014/main" id="{ECB69977-062F-8BC9-8131-DA7B42A8CAE9}"/>
              </a:ext>
            </a:extLst>
          </p:cNvPr>
          <p:cNvGrpSpPr/>
          <p:nvPr/>
        </p:nvGrpSpPr>
        <p:grpSpPr>
          <a:xfrm>
            <a:off x="1624225" y="525764"/>
            <a:ext cx="8943546" cy="5031178"/>
            <a:chOff x="1624225" y="525764"/>
            <a:chExt cx="8943546" cy="5031178"/>
          </a:xfrm>
        </p:grpSpPr>
        <p:pic>
          <p:nvPicPr>
            <p:cNvPr id="3" name="Picture 2" descr="A video player with a play button">
              <a:hlinkClick r:id="rId5"/>
              <a:extLst>
                <a:ext uri="{FF2B5EF4-FFF2-40B4-BE49-F238E27FC236}">
                  <a16:creationId xmlns:a16="http://schemas.microsoft.com/office/drawing/2014/main" id="{5D6EA721-D099-A4EC-D420-DBAB8DAFCDD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24225" y="525764"/>
              <a:ext cx="8943546" cy="5031178"/>
            </a:xfrm>
            <a:prstGeom prst="rect">
              <a:avLst/>
            </a:prstGeom>
          </p:spPr>
        </p:pic>
        <p:pic>
          <p:nvPicPr>
            <p:cNvPr id="5" name="Picture 4" descr="Screenprint from video">
              <a:extLst>
                <a:ext uri="{FF2B5EF4-FFF2-40B4-BE49-F238E27FC236}">
                  <a16:creationId xmlns:a16="http://schemas.microsoft.com/office/drawing/2014/main" id="{AE50F1DE-AC40-8740-9B13-2E67F29682A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827867" y="914242"/>
              <a:ext cx="6959600" cy="3931354"/>
            </a:xfrm>
            <a:prstGeom prst="rect">
              <a:avLst/>
            </a:prstGeom>
          </p:spPr>
        </p:pic>
      </p:grpSp>
    </p:spTree>
    <p:custDataLst>
      <p:tags r:id="rId1"/>
    </p:custDataLst>
    <p:extLst>
      <p:ext uri="{BB962C8B-B14F-4D97-AF65-F5344CB8AC3E}">
        <p14:creationId xmlns:p14="http://schemas.microsoft.com/office/powerpoint/2010/main" val="995867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462283" y="370913"/>
            <a:ext cx="9181780" cy="1200329"/>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Examples</a:t>
            </a:r>
            <a:r>
              <a:rPr lang="en-US" sz="3600" b="1" dirty="0">
                <a:solidFill>
                  <a:srgbClr val="F2BE00"/>
                </a:solidFill>
                <a:latin typeface="Arial" panose="020B0604020202020204" pitchFamily="34" charset="0"/>
                <a:cs typeface="Arial" panose="020B0604020202020204" pitchFamily="34" charset="0"/>
              </a:rPr>
              <a:t> </a:t>
            </a:r>
            <a:br>
              <a:rPr lang="en-US" sz="3600" b="1" dirty="0">
                <a:solidFill>
                  <a:srgbClr val="F2BE00"/>
                </a:solidFill>
                <a:latin typeface="Arial" panose="020B0604020202020204" pitchFamily="34" charset="0"/>
                <a:cs typeface="Arial" panose="020B0604020202020204" pitchFamily="34" charset="0"/>
              </a:rPr>
            </a:br>
            <a:r>
              <a:rPr lang="en-US" sz="3600" b="1" dirty="0">
                <a:solidFill>
                  <a:schemeClr val="bg1">
                    <a:lumMod val="65000"/>
                  </a:schemeClr>
                </a:solidFill>
                <a:latin typeface="Arial" panose="020B0604020202020204" pitchFamily="34" charset="0"/>
                <a:cs typeface="Arial" panose="020B0604020202020204" pitchFamily="34" charset="0"/>
              </a:rPr>
              <a:t>of Non-Verbal Communication</a:t>
            </a:r>
          </a:p>
        </p:txBody>
      </p:sp>
      <p:sp>
        <p:nvSpPr>
          <p:cNvPr id="7" name="TextBox 6">
            <a:extLst>
              <a:ext uri="{FF2B5EF4-FFF2-40B4-BE49-F238E27FC236}">
                <a16:creationId xmlns:a16="http://schemas.microsoft.com/office/drawing/2014/main" id="{4083601D-AD3C-4B65-B01A-CE9A5B7F59FC}"/>
              </a:ext>
            </a:extLst>
          </p:cNvPr>
          <p:cNvSpPr txBox="1"/>
          <p:nvPr/>
        </p:nvSpPr>
        <p:spPr>
          <a:xfrm>
            <a:off x="462283" y="1571103"/>
            <a:ext cx="6480049" cy="267765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When working with someone, consider:</a:t>
            </a:r>
          </a:p>
          <a:p>
            <a:pPr lvl="1"/>
            <a:r>
              <a:rPr lang="en-US" sz="2400" dirty="0">
                <a:latin typeface="Arial" panose="020B0604020202020204" pitchFamily="34" charset="0"/>
                <a:cs typeface="Arial" panose="020B0604020202020204" pitchFamily="34" charset="0"/>
              </a:rPr>
              <a:t>Their attire and grooming</a:t>
            </a:r>
          </a:p>
          <a:p>
            <a:pPr lvl="1"/>
            <a:r>
              <a:rPr lang="en-US" sz="2400" dirty="0">
                <a:latin typeface="Arial" panose="020B0604020202020204" pitchFamily="34" charset="0"/>
                <a:cs typeface="Arial" panose="020B0604020202020204" pitchFamily="34" charset="0"/>
              </a:rPr>
              <a:t>Eye-contact</a:t>
            </a:r>
          </a:p>
          <a:p>
            <a:pPr lvl="1"/>
            <a:r>
              <a:rPr lang="en-US" sz="2400" dirty="0">
                <a:latin typeface="Arial" panose="020B0604020202020204" pitchFamily="34" charset="0"/>
                <a:cs typeface="Arial" panose="020B0604020202020204" pitchFamily="34" charset="0"/>
              </a:rPr>
              <a:t>Facial expressions</a:t>
            </a:r>
          </a:p>
          <a:p>
            <a:pPr lvl="1"/>
            <a:r>
              <a:rPr lang="en-US" sz="2400" dirty="0">
                <a:latin typeface="Arial" panose="020B0604020202020204" pitchFamily="34" charset="0"/>
                <a:cs typeface="Arial" panose="020B0604020202020204" pitchFamily="34" charset="0"/>
              </a:rPr>
              <a:t>Body language</a:t>
            </a:r>
          </a:p>
          <a:p>
            <a:pPr lvl="1"/>
            <a:r>
              <a:rPr lang="en-US" sz="2400" dirty="0">
                <a:solidFill>
                  <a:schemeClr val="tx2"/>
                </a:solidFill>
                <a:latin typeface="Arial" panose="020B0604020202020204" pitchFamily="34" charset="0"/>
                <a:cs typeface="Arial" panose="020B0604020202020204" pitchFamily="34" charset="0"/>
              </a:rPr>
              <a:t>Tone of Voice</a:t>
            </a:r>
          </a:p>
          <a:p>
            <a:endParaRPr lang="en-US" sz="2400" dirty="0"/>
          </a:p>
        </p:txBody>
      </p:sp>
      <p:sp>
        <p:nvSpPr>
          <p:cNvPr id="13" name="Rectangle 12">
            <a:extLst>
              <a:ext uri="{FF2B5EF4-FFF2-40B4-BE49-F238E27FC236}">
                <a16:creationId xmlns:a16="http://schemas.microsoft.com/office/drawing/2014/main" id="{202460B0-D011-4F45-9018-967912819A6A}"/>
              </a:ext>
            </a:extLst>
          </p:cNvPr>
          <p:cNvSpPr/>
          <p:nvPr/>
        </p:nvSpPr>
        <p:spPr>
          <a:xfrm rot="16200000" flipH="1">
            <a:off x="6036638" y="-1803871"/>
            <a:ext cx="118724" cy="11391296"/>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covering his face with his hands">
            <a:extLst>
              <a:ext uri="{FF2B5EF4-FFF2-40B4-BE49-F238E27FC236}">
                <a16:creationId xmlns:a16="http://schemas.microsoft.com/office/drawing/2014/main" id="{EC8E34EB-4761-64C1-E591-15476A6F9FC7}"/>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400351" y="4114428"/>
            <a:ext cx="3412892" cy="2523419"/>
          </a:xfrm>
          <a:prstGeom prst="rect">
            <a:avLst/>
          </a:prstGeom>
        </p:spPr>
      </p:pic>
      <p:pic>
        <p:nvPicPr>
          <p:cNvPr id="9" name="Picture 8" descr="A person with his arms up">
            <a:extLst>
              <a:ext uri="{FF2B5EF4-FFF2-40B4-BE49-F238E27FC236}">
                <a16:creationId xmlns:a16="http://schemas.microsoft.com/office/drawing/2014/main" id="{354B6365-2BE8-C7CE-0736-15396C9034C2}"/>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3971703" y="4114428"/>
            <a:ext cx="3774047" cy="2516031"/>
          </a:xfrm>
          <a:prstGeom prst="rect">
            <a:avLst/>
          </a:prstGeom>
        </p:spPr>
      </p:pic>
      <p:pic>
        <p:nvPicPr>
          <p:cNvPr id="12" name="Picture 11" descr="A person clapping hands">
            <a:extLst>
              <a:ext uri="{FF2B5EF4-FFF2-40B4-BE49-F238E27FC236}">
                <a16:creationId xmlns:a16="http://schemas.microsoft.com/office/drawing/2014/main" id="{5A2B64D8-8773-B06A-E4BC-BC918C6D4CCD}"/>
              </a:ext>
            </a:extLst>
          </p:cNvPr>
          <p:cNvPicPr>
            <a:picLocks noChangeAspect="1"/>
          </p:cNvPicPr>
          <p:nvPr/>
        </p:nvPicPr>
        <p:blipFill>
          <a:blip r:embed="rId8" cstate="emai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7925714" y="4053170"/>
            <a:ext cx="3865934" cy="2577289"/>
          </a:xfrm>
          <a:prstGeom prst="rect">
            <a:avLst/>
          </a:prstGeom>
        </p:spPr>
      </p:pic>
    </p:spTree>
    <p:custDataLst>
      <p:tags r:id="rId1"/>
    </p:custDataLst>
    <p:extLst>
      <p:ext uri="{BB962C8B-B14F-4D97-AF65-F5344CB8AC3E}">
        <p14:creationId xmlns:p14="http://schemas.microsoft.com/office/powerpoint/2010/main" val="343027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6" y="713450"/>
            <a:ext cx="6445328"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Reflective Responding</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579785" y="1579627"/>
            <a:ext cx="6524010" cy="3970318"/>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An evidence-based practice using formulated responses to talk with a person.</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These include:</a:t>
            </a:r>
          </a:p>
          <a:p>
            <a:endParaRPr lang="en-US" sz="2800" dirty="0">
              <a:latin typeface="Arial" panose="020B0604020202020204" pitchFamily="34" charset="0"/>
              <a:cs typeface="Arial" panose="020B0604020202020204" pitchFamily="34" charset="0"/>
            </a:endParaRPr>
          </a:p>
          <a:p>
            <a:pPr lvl="1"/>
            <a:r>
              <a:rPr lang="en-US" sz="2800" dirty="0">
                <a:latin typeface="Arial" panose="020B0604020202020204" pitchFamily="34" charset="0"/>
                <a:cs typeface="Arial" panose="020B0604020202020204" pitchFamily="34" charset="0"/>
              </a:rPr>
              <a:t>Content Responses</a:t>
            </a:r>
          </a:p>
          <a:p>
            <a:pPr lvl="1"/>
            <a:r>
              <a:rPr lang="en-US" sz="2800" dirty="0">
                <a:latin typeface="Arial" panose="020B0604020202020204" pitchFamily="34" charset="0"/>
                <a:cs typeface="Arial" panose="020B0604020202020204" pitchFamily="34" charset="0"/>
              </a:rPr>
              <a:t>Feeling Responses</a:t>
            </a:r>
          </a:p>
          <a:p>
            <a:pPr lvl="1"/>
            <a:r>
              <a:rPr lang="en-US" sz="2800" dirty="0">
                <a:latin typeface="Arial" panose="020B0604020202020204" pitchFamily="34" charset="0"/>
                <a:cs typeface="Arial" panose="020B0604020202020204" pitchFamily="34" charset="0"/>
              </a:rPr>
              <a:t>Meaning Responses</a:t>
            </a:r>
            <a:endParaRPr lang="en-US" sz="2800" dirty="0">
              <a:solidFill>
                <a:schemeClr val="tx2"/>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02460B0-D011-4F45-9018-967912819A6A}"/>
              </a:ext>
            </a:extLst>
          </p:cNvPr>
          <p:cNvSpPr/>
          <p:nvPr/>
        </p:nvSpPr>
        <p:spPr>
          <a:xfrm>
            <a:off x="8237478" y="584570"/>
            <a:ext cx="108438" cy="2981325"/>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octor friendly shaking hands with a patient">
            <a:extLst>
              <a:ext uri="{FF2B5EF4-FFF2-40B4-BE49-F238E27FC236}">
                <a16:creationId xmlns:a16="http://schemas.microsoft.com/office/drawing/2014/main" id="{E2F5F5A3-0D91-55D6-EA3B-C2C8EB8C9138}"/>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7508684" y="3805003"/>
            <a:ext cx="4062684" cy="2711762"/>
          </a:xfrm>
          <a:prstGeom prst="rect">
            <a:avLst/>
          </a:prstGeom>
        </p:spPr>
      </p:pic>
      <p:pic>
        <p:nvPicPr>
          <p:cNvPr id="3" name="Picture 2" descr="Doctor and patient talking">
            <a:extLst>
              <a:ext uri="{FF2B5EF4-FFF2-40B4-BE49-F238E27FC236}">
                <a16:creationId xmlns:a16="http://schemas.microsoft.com/office/drawing/2014/main" id="{BA17F629-2508-ACDF-BA1C-E7BCCC189B54}"/>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8629651" y="584569"/>
            <a:ext cx="3193470" cy="2981325"/>
          </a:xfrm>
          <a:prstGeom prst="rect">
            <a:avLst/>
          </a:prstGeom>
        </p:spPr>
      </p:pic>
    </p:spTree>
    <p:custDataLst>
      <p:tags r:id="rId1"/>
    </p:custDataLst>
    <p:extLst>
      <p:ext uri="{BB962C8B-B14F-4D97-AF65-F5344CB8AC3E}">
        <p14:creationId xmlns:p14="http://schemas.microsoft.com/office/powerpoint/2010/main" val="6290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6" y="713450"/>
            <a:ext cx="6445328"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Content Responses</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619126" y="1571199"/>
            <a:ext cx="7610371" cy="353943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 response to the person about the main points the person is talking about.</a:t>
            </a:r>
          </a:p>
          <a:p>
            <a:endParaRPr lang="en-US" sz="2800"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Benefits: </a:t>
            </a:r>
          </a:p>
          <a:p>
            <a:r>
              <a:rPr lang="en-US" sz="2800" dirty="0">
                <a:latin typeface="Arial" panose="020B0604020202020204" pitchFamily="34" charset="0"/>
                <a:cs typeface="Arial" panose="020B0604020202020204" pitchFamily="34" charset="0"/>
              </a:rPr>
              <a:t>Ensures we understand what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was said</a:t>
            </a:r>
          </a:p>
          <a:p>
            <a:r>
              <a:rPr lang="en-US" sz="2800" dirty="0">
                <a:latin typeface="Arial" panose="020B0604020202020204" pitchFamily="34" charset="0"/>
                <a:cs typeface="Arial" panose="020B0604020202020204" pitchFamily="34" charset="0"/>
              </a:rPr>
              <a:t>Allows the person to rehear what they said</a:t>
            </a:r>
          </a:p>
          <a:p>
            <a:r>
              <a:rPr lang="en-US" sz="2800" dirty="0">
                <a:latin typeface="Arial" panose="020B0604020202020204" pitchFamily="34" charset="0"/>
                <a:cs typeface="Arial" panose="020B0604020202020204" pitchFamily="34" charset="0"/>
              </a:rPr>
              <a:t>Communicates to the person you are listening</a:t>
            </a:r>
            <a:endParaRPr lang="en-US" sz="2800" dirty="0">
              <a:solidFill>
                <a:schemeClr val="tx2"/>
              </a:solidFill>
              <a:latin typeface="Arial" panose="020B0604020202020204" pitchFamily="34" charset="0"/>
              <a:cs typeface="Arial" panose="020B0604020202020204" pitchFamily="34" charset="0"/>
            </a:endParaRPr>
          </a:p>
        </p:txBody>
      </p:sp>
      <p:pic>
        <p:nvPicPr>
          <p:cNvPr id="8" name="Picture 7" descr="A silhouette of a person with her hand on her chin">
            <a:extLst>
              <a:ext uri="{FF2B5EF4-FFF2-40B4-BE49-F238E27FC236}">
                <a16:creationId xmlns:a16="http://schemas.microsoft.com/office/drawing/2014/main" id="{94D9B433-3732-3ECB-26FA-676442A330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41365" y="2378374"/>
            <a:ext cx="4250635" cy="4479626"/>
          </a:xfrm>
          <a:prstGeom prst="rect">
            <a:avLst/>
          </a:prstGeom>
        </p:spPr>
      </p:pic>
    </p:spTree>
    <p:custDataLst>
      <p:tags r:id="rId1"/>
    </p:custDataLst>
    <p:extLst>
      <p:ext uri="{BB962C8B-B14F-4D97-AF65-F5344CB8AC3E}">
        <p14:creationId xmlns:p14="http://schemas.microsoft.com/office/powerpoint/2010/main" val="2892556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5" y="713450"/>
            <a:ext cx="9991673"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Content Responses – A Closer View</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619124" y="1646750"/>
            <a:ext cx="5635061" cy="3108543"/>
          </a:xfrm>
          <a:prstGeom prst="rect">
            <a:avLst/>
          </a:prstGeom>
          <a:noFill/>
        </p:spPr>
        <p:txBody>
          <a:bodyPr wrap="square" rtlCol="0">
            <a:spAutoFit/>
          </a:bodyPr>
          <a:lstStyle/>
          <a:p>
            <a:r>
              <a:rPr lang="en-US" sz="2800" dirty="0">
                <a:solidFill>
                  <a:srgbClr val="000000"/>
                </a:solidFill>
                <a:latin typeface="Arial" panose="020B0604020202020204" pitchFamily="34" charset="0"/>
                <a:cs typeface="Arial" panose="020B0604020202020204" pitchFamily="34" charset="0"/>
              </a:rPr>
              <a:t>Rephrase the speaker's message</a:t>
            </a:r>
          </a:p>
          <a:p>
            <a:r>
              <a:rPr lang="en-US" sz="2800" dirty="0">
                <a:solidFill>
                  <a:srgbClr val="000000"/>
                </a:solidFill>
                <a:latin typeface="Arial" panose="020B0604020202020204" pitchFamily="34" charset="0"/>
                <a:cs typeface="Arial" panose="020B0604020202020204" pitchFamily="34" charset="0"/>
              </a:rPr>
              <a:t>Be concise yet specific</a:t>
            </a:r>
          </a:p>
          <a:p>
            <a:r>
              <a:rPr lang="en-US" sz="2800" dirty="0">
                <a:solidFill>
                  <a:srgbClr val="000000"/>
                </a:solidFill>
                <a:latin typeface="Arial" panose="020B0604020202020204" pitchFamily="34" charset="0"/>
                <a:cs typeface="Arial" panose="020B0604020202020204" pitchFamily="34" charset="0"/>
              </a:rPr>
              <a:t>Utilize original phrasing; avoid repetition and maintain </a:t>
            </a:r>
            <a:r>
              <a:rPr lang="en-US" sz="2800">
                <a:solidFill>
                  <a:srgbClr val="000000"/>
                </a:solidFill>
                <a:latin typeface="Arial" panose="020B0604020202020204" pitchFamily="34" charset="0"/>
                <a:cs typeface="Arial" panose="020B0604020202020204" pitchFamily="34" charset="0"/>
              </a:rPr>
              <a:t>a </a:t>
            </a:r>
            <a:br>
              <a:rPr lang="en-US" sz="2800">
                <a:solidFill>
                  <a:srgbClr val="000000"/>
                </a:solidFill>
                <a:latin typeface="Arial" panose="020B0604020202020204" pitchFamily="34" charset="0"/>
                <a:cs typeface="Arial" panose="020B0604020202020204" pitchFamily="34" charset="0"/>
              </a:rPr>
            </a:br>
            <a:r>
              <a:rPr lang="en-US" sz="2800">
                <a:solidFill>
                  <a:srgbClr val="000000"/>
                </a:solidFill>
                <a:latin typeface="Arial" panose="020B0604020202020204" pitchFamily="34" charset="0"/>
                <a:cs typeface="Arial" panose="020B0604020202020204" pitchFamily="34" charset="0"/>
              </a:rPr>
              <a:t>non-judgmental </a:t>
            </a:r>
            <a:r>
              <a:rPr lang="en-US" sz="2800" dirty="0">
                <a:solidFill>
                  <a:srgbClr val="000000"/>
                </a:solidFill>
                <a:latin typeface="Arial" panose="020B0604020202020204" pitchFamily="34" charset="0"/>
                <a:cs typeface="Arial" panose="020B0604020202020204" pitchFamily="34" charset="0"/>
              </a:rPr>
              <a:t>tone</a:t>
            </a:r>
          </a:p>
          <a:p>
            <a:r>
              <a:rPr lang="en-US" sz="2800" dirty="0">
                <a:solidFill>
                  <a:srgbClr val="000000"/>
                </a:solidFill>
                <a:latin typeface="Arial" panose="020B0604020202020204" pitchFamily="34" charset="0"/>
                <a:cs typeface="Arial" panose="020B0604020202020204" pitchFamily="34" charset="0"/>
              </a:rPr>
              <a:t>Refrain from interpreting the original statement</a:t>
            </a:r>
            <a:endParaRPr lang="en-US" sz="2800" dirty="0">
              <a:solidFill>
                <a:prstClr val="black"/>
              </a:solidFill>
              <a:latin typeface="Arial" panose="020B0604020202020204" pitchFamily="34" charset="0"/>
              <a:cs typeface="Arial" panose="020B0604020202020204" pitchFamily="34" charset="0"/>
            </a:endParaRPr>
          </a:p>
        </p:txBody>
      </p:sp>
      <p:sp>
        <p:nvSpPr>
          <p:cNvPr id="9" name="Speech Bubble: Rectangle with Corners Rounded 8">
            <a:extLst>
              <a:ext uri="{FF2B5EF4-FFF2-40B4-BE49-F238E27FC236}">
                <a16:creationId xmlns:a16="http://schemas.microsoft.com/office/drawing/2014/main" id="{C59558A3-706A-F68C-01B2-372C8144883C}"/>
              </a:ext>
            </a:extLst>
          </p:cNvPr>
          <p:cNvSpPr/>
          <p:nvPr/>
        </p:nvSpPr>
        <p:spPr>
          <a:xfrm>
            <a:off x="6434551" y="1427227"/>
            <a:ext cx="4612341" cy="988071"/>
          </a:xfrm>
          <a:prstGeom prst="wedgeRoundRectCallout">
            <a:avLst>
              <a:gd name="adj1" fmla="val -682"/>
              <a:gd name="adj2" fmla="val 16124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1044E5-8E30-A31C-881A-AE1C9ACBE94C}"/>
              </a:ext>
            </a:extLst>
          </p:cNvPr>
          <p:cNvSpPr txBox="1"/>
          <p:nvPr/>
        </p:nvSpPr>
        <p:spPr>
          <a:xfrm>
            <a:off x="6614914" y="1738190"/>
            <a:ext cx="4251613" cy="677108"/>
          </a:xfrm>
          <a:prstGeom prst="rect">
            <a:avLst/>
          </a:prstGeom>
          <a:noFill/>
        </p:spPr>
        <p:txBody>
          <a:bodyPr wrap="none" rtlCol="0">
            <a:spAutoFit/>
          </a:bodyPr>
          <a:lstStyle/>
          <a:p>
            <a:r>
              <a:rPr lang="en-US" sz="2000" b="1" i="1" dirty="0">
                <a:latin typeface="Arial" panose="020B0604020202020204" pitchFamily="34" charset="0"/>
                <a:cs typeface="Arial" panose="020B0604020202020204" pitchFamily="34" charset="0"/>
              </a:rPr>
              <a:t>“You’re saying ______________.”</a:t>
            </a:r>
          </a:p>
          <a:p>
            <a:endParaRPr lang="en-US" dirty="0"/>
          </a:p>
        </p:txBody>
      </p:sp>
      <p:sp>
        <p:nvSpPr>
          <p:cNvPr id="2" name="TextBox 1">
            <a:extLst>
              <a:ext uri="{FF2B5EF4-FFF2-40B4-BE49-F238E27FC236}">
                <a16:creationId xmlns:a16="http://schemas.microsoft.com/office/drawing/2014/main" id="{F7A97D8E-E8B0-E24A-C3EC-E5FE0E02F79B}"/>
              </a:ext>
            </a:extLst>
          </p:cNvPr>
          <p:cNvSpPr txBox="1"/>
          <p:nvPr/>
        </p:nvSpPr>
        <p:spPr>
          <a:xfrm>
            <a:off x="663023" y="5449363"/>
            <a:ext cx="5814990" cy="738664"/>
          </a:xfrm>
          <a:prstGeom prst="rect">
            <a:avLst/>
          </a:prstGeom>
          <a:noFill/>
        </p:spPr>
        <p:txBody>
          <a:bodyPr wrap="none" rtlCol="0">
            <a:spAutoFit/>
          </a:bodyPr>
          <a:lstStyle/>
          <a:p>
            <a:r>
              <a:rPr lang="en-US" sz="2400" i="1" dirty="0"/>
              <a:t>“You’re saying </a:t>
            </a:r>
            <a:r>
              <a:rPr lang="en-US" sz="2400" i="1" dirty="0">
                <a:solidFill>
                  <a:srgbClr val="FF0000"/>
                </a:solidFill>
              </a:rPr>
              <a:t>you are trying to walk more</a:t>
            </a:r>
            <a:r>
              <a:rPr lang="en-US" sz="2400" i="1" dirty="0"/>
              <a:t>.”</a:t>
            </a:r>
          </a:p>
          <a:p>
            <a:endParaRPr lang="en-US" dirty="0"/>
          </a:p>
        </p:txBody>
      </p:sp>
      <p:pic>
        <p:nvPicPr>
          <p:cNvPr id="4" name="Picture 3" descr="A silhouette of a person with her hand on her chin">
            <a:extLst>
              <a:ext uri="{FF2B5EF4-FFF2-40B4-BE49-F238E27FC236}">
                <a16:creationId xmlns:a16="http://schemas.microsoft.com/office/drawing/2014/main" id="{50ED7698-ABB9-237F-CBB0-4EDBBAAB3B7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87942" y="3429000"/>
            <a:ext cx="4404058" cy="3409380"/>
          </a:xfrm>
          <a:prstGeom prst="rect">
            <a:avLst/>
          </a:prstGeom>
        </p:spPr>
      </p:pic>
    </p:spTree>
    <p:custDataLst>
      <p:tags r:id="rId1"/>
    </p:custDataLst>
    <p:extLst>
      <p:ext uri="{BB962C8B-B14F-4D97-AF65-F5344CB8AC3E}">
        <p14:creationId xmlns:p14="http://schemas.microsoft.com/office/powerpoint/2010/main" val="3608067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6B813C-8AAB-4822-215B-2966FFD20C30}"/>
              </a:ext>
            </a:extLst>
          </p:cNvPr>
          <p:cNvSpPr/>
          <p:nvPr/>
        </p:nvSpPr>
        <p:spPr>
          <a:xfrm>
            <a:off x="3370142" y="1659285"/>
            <a:ext cx="6447003" cy="353943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Sounds like….</a:t>
            </a: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endPar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What I heard you say is….</a:t>
            </a: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endPar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Let me get this straight,….</a:t>
            </a: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endPar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So, if I heard you correctly….</a:t>
            </a: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endPar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So, what you mean is…</a:t>
            </a:r>
            <a:r>
              <a:rPr kumimoji="0" lang="ja-JP" altLang="en-US"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a:t>
            </a:r>
            <a:endPar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3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3200" b="0" i="0"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Can you think of others?</a:t>
            </a:r>
            <a:endParaRPr kumimoji="0" lang="ja-JP" altLang="en-US" sz="3200" b="0" i="0"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endParaRPr>
          </a:p>
        </p:txBody>
      </p:sp>
      <p:sp>
        <p:nvSpPr>
          <p:cNvPr id="3" name="TextBox 2">
            <a:extLst>
              <a:ext uri="{FF2B5EF4-FFF2-40B4-BE49-F238E27FC236}">
                <a16:creationId xmlns:a16="http://schemas.microsoft.com/office/drawing/2014/main" id="{650D0DB6-7D15-2CFB-75FF-77A536CE3830}"/>
              </a:ext>
            </a:extLst>
          </p:cNvPr>
          <p:cNvSpPr txBox="1"/>
          <p:nvPr/>
        </p:nvSpPr>
        <p:spPr>
          <a:xfrm>
            <a:off x="619125" y="713450"/>
            <a:ext cx="9991673"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Other Content Phrases To Try ….</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76097B8-A700-4EEC-75D5-77357D8CE587}"/>
              </a:ext>
            </a:extLst>
          </p:cNvPr>
          <p:cNvSpPr/>
          <p:nvPr/>
        </p:nvSpPr>
        <p:spPr>
          <a:xfrm>
            <a:off x="2916029" y="1659285"/>
            <a:ext cx="109975" cy="3539430"/>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3122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6" y="713450"/>
            <a:ext cx="6445328"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An Example</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619126" y="1620235"/>
            <a:ext cx="6524010" cy="4170372"/>
          </a:xfrm>
          <a:prstGeom prst="rect">
            <a:avLst/>
          </a:prstGeom>
          <a:noFill/>
        </p:spPr>
        <p:txBody>
          <a:bodyPr wrap="square" rtlCol="0">
            <a:spAutoFit/>
          </a:bodyPr>
          <a:lstStyle/>
          <a:p>
            <a:r>
              <a:rPr lang="en-US" sz="2800" dirty="0"/>
              <a:t>“The doctor told me I needed to walk more often for my health. Last week, I went with my friend to the park and we walked all around the lake. I was tired after, but glad I did it.”</a:t>
            </a:r>
            <a:endParaRPr lang="en-US" sz="2500" i="1" dirty="0">
              <a:cs typeface="Arial" panose="020B0604020202020204" pitchFamily="34" charset="0"/>
            </a:endParaRPr>
          </a:p>
          <a:p>
            <a:endParaRPr lang="en-US" sz="2500" i="1" dirty="0">
              <a:latin typeface="Arial" panose="020B0604020202020204" pitchFamily="34" charset="0"/>
              <a:cs typeface="Arial" panose="020B0604020202020204" pitchFamily="34" charset="0"/>
            </a:endParaRPr>
          </a:p>
          <a:p>
            <a:r>
              <a:rPr lang="en-US" sz="2500" i="1" dirty="0">
                <a:latin typeface="Arial" panose="020B0604020202020204" pitchFamily="34" charset="0"/>
                <a:cs typeface="Arial" panose="020B0604020202020204" pitchFamily="34" charset="0"/>
              </a:rPr>
              <a:t>Looking at this statement closer …</a:t>
            </a:r>
            <a:endParaRPr lang="en-US" sz="2500" dirty="0">
              <a:latin typeface="Arial" panose="020B0604020202020204" pitchFamily="34" charset="0"/>
              <a:cs typeface="Arial" panose="020B0604020202020204" pitchFamily="34" charset="0"/>
            </a:endParaRPr>
          </a:p>
          <a:p>
            <a:pPr lvl="1"/>
            <a:r>
              <a:rPr lang="en-US" sz="2500" dirty="0">
                <a:latin typeface="Arial" panose="020B0604020202020204" pitchFamily="34" charset="0"/>
                <a:cs typeface="Arial" panose="020B0604020202020204" pitchFamily="34" charset="0"/>
              </a:rPr>
              <a:t>What are the main points being discussed?</a:t>
            </a:r>
          </a:p>
          <a:p>
            <a:pPr lvl="1"/>
            <a:r>
              <a:rPr lang="en-US" sz="2500" dirty="0">
                <a:latin typeface="Arial" panose="020B0604020202020204" pitchFamily="34" charset="0"/>
                <a:cs typeface="Arial" panose="020B0604020202020204" pitchFamily="34" charset="0"/>
              </a:rPr>
              <a:t>What would a good content response be?</a:t>
            </a:r>
            <a:endParaRPr lang="en-US" sz="2500" dirty="0">
              <a:solidFill>
                <a:schemeClr val="tx2"/>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02460B0-D011-4F45-9018-967912819A6A}"/>
              </a:ext>
            </a:extLst>
          </p:cNvPr>
          <p:cNvSpPr/>
          <p:nvPr/>
        </p:nvSpPr>
        <p:spPr>
          <a:xfrm>
            <a:off x="8237478" y="584570"/>
            <a:ext cx="108438" cy="2981325"/>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wo people walking in park">
            <a:extLst>
              <a:ext uri="{FF2B5EF4-FFF2-40B4-BE49-F238E27FC236}">
                <a16:creationId xmlns:a16="http://schemas.microsoft.com/office/drawing/2014/main" id="{AD487562-1335-766A-0F7E-69926A96022C}"/>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7575529" y="3882392"/>
            <a:ext cx="4076026" cy="2717350"/>
          </a:xfrm>
          <a:prstGeom prst="rect">
            <a:avLst/>
          </a:prstGeom>
        </p:spPr>
      </p:pic>
      <p:pic>
        <p:nvPicPr>
          <p:cNvPr id="2" name="Picture 1" descr="Elderly ladies walking in the park">
            <a:extLst>
              <a:ext uri="{FF2B5EF4-FFF2-40B4-BE49-F238E27FC236}">
                <a16:creationId xmlns:a16="http://schemas.microsoft.com/office/drawing/2014/main" id="{7C25C2B5-8828-0A68-B327-284C805D10EF}"/>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8552859" y="584569"/>
            <a:ext cx="3136090" cy="2943907"/>
          </a:xfrm>
          <a:prstGeom prst="rect">
            <a:avLst/>
          </a:prstGeom>
        </p:spPr>
      </p:pic>
    </p:spTree>
    <p:custDataLst>
      <p:tags r:id="rId1"/>
    </p:custDataLst>
    <p:extLst>
      <p:ext uri="{BB962C8B-B14F-4D97-AF65-F5344CB8AC3E}">
        <p14:creationId xmlns:p14="http://schemas.microsoft.com/office/powerpoint/2010/main" val="86580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5C2CC78-92A1-1AC1-70E3-30587B2D7FC8}"/>
              </a:ext>
            </a:extLst>
          </p:cNvPr>
          <p:cNvSpPr txBox="1"/>
          <p:nvPr/>
        </p:nvSpPr>
        <p:spPr>
          <a:xfrm>
            <a:off x="1624225" y="5564753"/>
            <a:ext cx="9836255" cy="830997"/>
          </a:xfrm>
          <a:prstGeom prst="rect">
            <a:avLst/>
          </a:prstGeom>
          <a:noFill/>
        </p:spPr>
        <p:txBody>
          <a:bodyPr wrap="square" rtlCol="0">
            <a:spAutoFit/>
          </a:bodyPr>
          <a:lstStyle/>
          <a:p>
            <a:r>
              <a:rPr lang="en-US" sz="2400" b="1" dirty="0">
                <a:effectLst/>
                <a:latin typeface="Aptos" panose="020B0004020202020204" pitchFamily="34" charset="0"/>
                <a:ea typeface="Times New Roman" panose="02020603050405020304" pitchFamily="18" charset="0"/>
                <a:cs typeface="Aptos" panose="020B0004020202020204" pitchFamily="34" charset="0"/>
                <a:hlinkClick r:id="rId4"/>
              </a:rPr>
              <a:t>Video:  03_Physical Health Setting Module 02_REFLECTIVE RESPONDING</a:t>
            </a:r>
            <a:r>
              <a:rPr lang="en-US" sz="2400" b="1" dirty="0">
                <a:effectLst/>
                <a:latin typeface="Aptos" panose="020B0004020202020204" pitchFamily="34" charset="0"/>
                <a:ea typeface="Times New Roman" panose="02020603050405020304" pitchFamily="18" charset="0"/>
                <a:cs typeface="Aptos" panose="020B0004020202020204" pitchFamily="34" charset="0"/>
              </a:rPr>
              <a:t>  (Content Section)</a:t>
            </a:r>
            <a:endParaRPr lang="en-US" sz="2400" b="1" dirty="0"/>
          </a:p>
        </p:txBody>
      </p:sp>
      <p:grpSp>
        <p:nvGrpSpPr>
          <p:cNvPr id="3" name="Group 2">
            <a:extLst>
              <a:ext uri="{FF2B5EF4-FFF2-40B4-BE49-F238E27FC236}">
                <a16:creationId xmlns:a16="http://schemas.microsoft.com/office/drawing/2014/main" id="{FC57058B-D4C2-3553-1FA5-862BA251A09B}"/>
              </a:ext>
            </a:extLst>
          </p:cNvPr>
          <p:cNvGrpSpPr/>
          <p:nvPr/>
        </p:nvGrpSpPr>
        <p:grpSpPr>
          <a:xfrm>
            <a:off x="1629141" y="422902"/>
            <a:ext cx="8943546" cy="5031178"/>
            <a:chOff x="1629141" y="422902"/>
            <a:chExt cx="8943546" cy="5031178"/>
          </a:xfrm>
        </p:grpSpPr>
        <p:pic>
          <p:nvPicPr>
            <p:cNvPr id="2" name="Picture 1" descr="A video player with a play button&#10;&#10;Description automatically generated">
              <a:extLst>
                <a:ext uri="{FF2B5EF4-FFF2-40B4-BE49-F238E27FC236}">
                  <a16:creationId xmlns:a16="http://schemas.microsoft.com/office/drawing/2014/main" id="{03D14CC1-067A-4D60-2EBE-1DCA6F88C0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9141" y="422902"/>
              <a:ext cx="8943546" cy="5031178"/>
            </a:xfrm>
            <a:prstGeom prst="rect">
              <a:avLst/>
            </a:prstGeom>
          </p:spPr>
        </p:pic>
        <p:pic>
          <p:nvPicPr>
            <p:cNvPr id="5" name="Picture 4" descr="Screenprint from video">
              <a:hlinkClick r:id="rId6"/>
              <a:extLst>
                <a:ext uri="{FF2B5EF4-FFF2-40B4-BE49-F238E27FC236}">
                  <a16:creationId xmlns:a16="http://schemas.microsoft.com/office/drawing/2014/main" id="{13770227-8620-2E28-CC17-E86E66EFDA4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386780" y="544422"/>
              <a:ext cx="7418439" cy="4159045"/>
            </a:xfrm>
            <a:prstGeom prst="rect">
              <a:avLst/>
            </a:prstGeom>
          </p:spPr>
        </p:pic>
      </p:grpSp>
    </p:spTree>
    <p:custDataLst>
      <p:tags r:id="rId1"/>
    </p:custDataLst>
    <p:extLst>
      <p:ext uri="{BB962C8B-B14F-4D97-AF65-F5344CB8AC3E}">
        <p14:creationId xmlns:p14="http://schemas.microsoft.com/office/powerpoint/2010/main" val="2391535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6" y="713450"/>
            <a:ext cx="6445328"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Feeling Responses</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579785" y="1579627"/>
            <a:ext cx="5674401" cy="4154984"/>
          </a:xfrm>
          <a:prstGeom prst="rect">
            <a:avLst/>
          </a:prstGeom>
          <a:noFill/>
        </p:spPr>
        <p:txBody>
          <a:bodyPr wrap="square" rtlCol="0">
            <a:spAutoFit/>
          </a:bodyPr>
          <a:lstStyle/>
          <a:p>
            <a:r>
              <a:rPr lang="en-US" sz="2400" dirty="0">
                <a:solidFill>
                  <a:srgbClr val="000000"/>
                </a:solidFill>
                <a:latin typeface="Arial" panose="020B0604020202020204" pitchFamily="34" charset="0"/>
                <a:cs typeface="Arial" panose="020B0604020202020204" pitchFamily="34" charset="0"/>
              </a:rPr>
              <a:t>Builds upon the content regarding emotions, focusing on the impact of experiences and feelings about sharing information.</a:t>
            </a:r>
          </a:p>
          <a:p>
            <a:r>
              <a:rPr lang="en-US" sz="2400" b="1" dirty="0">
                <a:solidFill>
                  <a:srgbClr val="000000"/>
                </a:solidFill>
                <a:latin typeface="Arial" panose="020B0604020202020204" pitchFamily="34" charset="0"/>
                <a:cs typeface="Arial" panose="020B0604020202020204" pitchFamily="34" charset="0"/>
              </a:rPr>
              <a:t>Direct – </a:t>
            </a:r>
            <a:br>
              <a:rPr lang="en-US" sz="2400" b="1" dirty="0">
                <a:solidFill>
                  <a:srgbClr val="000000"/>
                </a:solidFill>
                <a:latin typeface="Arial" panose="020B0604020202020204" pitchFamily="34" charset="0"/>
                <a:cs typeface="Arial" panose="020B0604020202020204" pitchFamily="34" charset="0"/>
              </a:rPr>
            </a:br>
            <a:r>
              <a:rPr lang="en-US" sz="2400" b="0" dirty="0">
                <a:solidFill>
                  <a:srgbClr val="000000"/>
                </a:solidFill>
                <a:latin typeface="Arial" panose="020B0604020202020204" pitchFamily="34" charset="0"/>
                <a:cs typeface="Arial" panose="020B0604020202020204" pitchFamily="34" charset="0"/>
              </a:rPr>
              <a:t>The individual explicitly expresses their feelings</a:t>
            </a:r>
          </a:p>
          <a:p>
            <a:r>
              <a:rPr lang="en-US" sz="2400" b="1" dirty="0">
                <a:solidFill>
                  <a:srgbClr val="000000"/>
                </a:solidFill>
                <a:latin typeface="Arial" panose="020B0604020202020204" pitchFamily="34" charset="0"/>
                <a:cs typeface="Arial" panose="020B0604020202020204" pitchFamily="34" charset="0"/>
              </a:rPr>
              <a:t>Indirect – </a:t>
            </a:r>
            <a:br>
              <a:rPr lang="en-US" sz="2400" b="1" dirty="0">
                <a:solidFill>
                  <a:srgbClr val="000000"/>
                </a:solidFill>
                <a:latin typeface="Arial" panose="020B0604020202020204" pitchFamily="34" charset="0"/>
                <a:cs typeface="Arial" panose="020B0604020202020204" pitchFamily="34" charset="0"/>
              </a:rPr>
            </a:br>
            <a:r>
              <a:rPr lang="en-US" sz="2400" b="0" dirty="0">
                <a:solidFill>
                  <a:srgbClr val="000000"/>
                </a:solidFill>
                <a:latin typeface="Arial" panose="020B0604020202020204" pitchFamily="34" charset="0"/>
                <a:cs typeface="Arial" panose="020B0604020202020204" pitchFamily="34" charset="0"/>
              </a:rPr>
              <a:t>Feelings can be inferred from behaviors, body language, facial expressions, and tone of voice</a:t>
            </a:r>
            <a:endParaRPr lang="en-US" sz="2400" b="0" dirty="0">
              <a:solidFill>
                <a:prstClr val="black"/>
              </a:solidFill>
              <a:latin typeface="Arial" panose="020B0604020202020204" pitchFamily="34" charset="0"/>
              <a:cs typeface="Arial" panose="020B0604020202020204" pitchFamily="34" charset="0"/>
            </a:endParaRPr>
          </a:p>
        </p:txBody>
      </p:sp>
      <p:pic>
        <p:nvPicPr>
          <p:cNvPr id="2" name="Picture 1" descr="A silhouette of a person with her hand on her chin">
            <a:extLst>
              <a:ext uri="{FF2B5EF4-FFF2-40B4-BE49-F238E27FC236}">
                <a16:creationId xmlns:a16="http://schemas.microsoft.com/office/drawing/2014/main" id="{2D3A2C2C-AAA8-35ED-6DC7-98CBF005653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90156" y="2006112"/>
            <a:ext cx="4001844" cy="4846723"/>
          </a:xfrm>
          <a:prstGeom prst="rect">
            <a:avLst/>
          </a:prstGeom>
        </p:spPr>
      </p:pic>
      <p:sp>
        <p:nvSpPr>
          <p:cNvPr id="3" name="Speech Bubble: Rectangle with Corners Rounded 2">
            <a:extLst>
              <a:ext uri="{FF2B5EF4-FFF2-40B4-BE49-F238E27FC236}">
                <a16:creationId xmlns:a16="http://schemas.microsoft.com/office/drawing/2014/main" id="{6E6D9A95-0FE3-ACD7-9232-A183B8D7FCC6}"/>
              </a:ext>
            </a:extLst>
          </p:cNvPr>
          <p:cNvSpPr/>
          <p:nvPr/>
        </p:nvSpPr>
        <p:spPr>
          <a:xfrm>
            <a:off x="6434551" y="1427227"/>
            <a:ext cx="4612341" cy="988071"/>
          </a:xfrm>
          <a:prstGeom prst="wedgeRoundRectCallout">
            <a:avLst>
              <a:gd name="adj1" fmla="val -682"/>
              <a:gd name="adj2" fmla="val 16124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4DEF35-A91D-69CD-C082-495AFC4CE815}"/>
              </a:ext>
            </a:extLst>
          </p:cNvPr>
          <p:cNvSpPr txBox="1"/>
          <p:nvPr/>
        </p:nvSpPr>
        <p:spPr>
          <a:xfrm>
            <a:off x="6614914" y="1738190"/>
            <a:ext cx="3637662" cy="677108"/>
          </a:xfrm>
          <a:prstGeom prst="rect">
            <a:avLst/>
          </a:prstGeom>
          <a:noFill/>
        </p:spPr>
        <p:txBody>
          <a:bodyPr wrap="none" rtlCol="0">
            <a:spAutoFit/>
          </a:bodyPr>
          <a:lstStyle/>
          <a:p>
            <a:r>
              <a:rPr lang="en-US" sz="2000" b="1" i="1" dirty="0">
                <a:latin typeface="Arial" panose="020B0604020202020204" pitchFamily="34" charset="0"/>
                <a:cs typeface="Arial" panose="020B0604020202020204" pitchFamily="34" charset="0"/>
              </a:rPr>
              <a:t>“You feel  ______________.”</a:t>
            </a:r>
          </a:p>
          <a:p>
            <a:endParaRPr lang="en-US" dirty="0"/>
          </a:p>
        </p:txBody>
      </p:sp>
    </p:spTree>
    <p:custDataLst>
      <p:tags r:id="rId1"/>
    </p:custDataLst>
    <p:extLst>
      <p:ext uri="{BB962C8B-B14F-4D97-AF65-F5344CB8AC3E}">
        <p14:creationId xmlns:p14="http://schemas.microsoft.com/office/powerpoint/2010/main" val="4079706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D5DE39-1CD3-CDE5-EAC0-85D0E93A0E4F}"/>
              </a:ext>
            </a:extLst>
          </p:cNvPr>
          <p:cNvSpPr txBox="1"/>
          <p:nvPr/>
        </p:nvSpPr>
        <p:spPr>
          <a:xfrm>
            <a:off x="4720609" y="4213185"/>
            <a:ext cx="3302507"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 Conjunction With</a:t>
            </a:r>
          </a:p>
        </p:txBody>
      </p:sp>
      <p:cxnSp>
        <p:nvCxnSpPr>
          <p:cNvPr id="13" name="Straight Connector 12">
            <a:extLst>
              <a:ext uri="{FF2B5EF4-FFF2-40B4-BE49-F238E27FC236}">
                <a16:creationId xmlns:a16="http://schemas.microsoft.com/office/drawing/2014/main" id="{E96C1B0D-30A5-B692-EA3B-BCCA73758CB9}"/>
              </a:ext>
            </a:extLst>
          </p:cNvPr>
          <p:cNvCxnSpPr/>
          <p:nvPr/>
        </p:nvCxnSpPr>
        <p:spPr>
          <a:xfrm>
            <a:off x="2824223" y="3970116"/>
            <a:ext cx="7095281" cy="0"/>
          </a:xfrm>
          <a:prstGeom prst="line">
            <a:avLst/>
          </a:prstGeom>
          <a:ln w="38100">
            <a:solidFill>
              <a:srgbClr val="CC0033"/>
            </a:solidFill>
          </a:ln>
        </p:spPr>
        <p:style>
          <a:lnRef idx="2">
            <a:schemeClr val="accent1"/>
          </a:lnRef>
          <a:fillRef idx="0">
            <a:schemeClr val="accent1"/>
          </a:fillRef>
          <a:effectRef idx="1">
            <a:schemeClr val="accent1"/>
          </a:effectRef>
          <a:fontRef idx="minor">
            <a:schemeClr val="tx1"/>
          </a:fontRef>
        </p:style>
      </p:cxnSp>
      <p:pic>
        <p:nvPicPr>
          <p:cNvPr id="2" name="Picture 1" descr="A black background with red text&#10;&#10;Description automatically generated">
            <a:extLst>
              <a:ext uri="{FF2B5EF4-FFF2-40B4-BE49-F238E27FC236}">
                <a16:creationId xmlns:a16="http://schemas.microsoft.com/office/drawing/2014/main" id="{7642F459-59FF-BD84-8993-859E98B431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3164" y="2717913"/>
            <a:ext cx="6993512" cy="1161535"/>
          </a:xfrm>
          <a:prstGeom prst="rect">
            <a:avLst/>
          </a:prstGeom>
        </p:spPr>
      </p:pic>
    </p:spTree>
    <p:custDataLst>
      <p:tags r:id="rId1"/>
    </p:custDataLst>
    <p:extLst>
      <p:ext uri="{BB962C8B-B14F-4D97-AF65-F5344CB8AC3E}">
        <p14:creationId xmlns:p14="http://schemas.microsoft.com/office/powerpoint/2010/main" val="139755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0D0DB6-7D15-2CFB-75FF-77A536CE3830}"/>
              </a:ext>
            </a:extLst>
          </p:cNvPr>
          <p:cNvSpPr txBox="1"/>
          <p:nvPr/>
        </p:nvSpPr>
        <p:spPr>
          <a:xfrm>
            <a:off x="619125" y="713450"/>
            <a:ext cx="9991673" cy="646331"/>
          </a:xfrm>
          <a:prstGeom prst="rect">
            <a:avLst/>
          </a:prstGeom>
          <a:noFill/>
        </p:spPr>
        <p:txBody>
          <a:bodyPr wrap="square" rtlCol="0">
            <a:spAutoFit/>
          </a:bodyPr>
          <a:lstStyle/>
          <a:p>
            <a:r>
              <a:rPr lang="en-US" sz="3600" b="1" dirty="0">
                <a:solidFill>
                  <a:srgbClr val="CC4927"/>
                </a:solidFill>
                <a:latin typeface="+mj-lt"/>
              </a:rPr>
              <a:t>Matching Feeling and Intensity</a:t>
            </a:r>
            <a:endParaRPr lang="en-US" sz="3600" b="1" dirty="0">
              <a:solidFill>
                <a:schemeClr val="bg1">
                  <a:lumMod val="65000"/>
                </a:schemeClr>
              </a:solidFill>
              <a:latin typeface="+mj-lt"/>
            </a:endParaRPr>
          </a:p>
        </p:txBody>
      </p:sp>
      <p:graphicFrame>
        <p:nvGraphicFramePr>
          <p:cNvPr id="8" name="Table 7">
            <a:extLst>
              <a:ext uri="{FF2B5EF4-FFF2-40B4-BE49-F238E27FC236}">
                <a16:creationId xmlns:a16="http://schemas.microsoft.com/office/drawing/2014/main" id="{F38767B1-31C8-9A5E-49F0-7F60A37A4E7B}"/>
              </a:ext>
            </a:extLst>
          </p:cNvPr>
          <p:cNvGraphicFramePr>
            <a:graphicFrameLocks noGrp="1"/>
          </p:cNvGraphicFramePr>
          <p:nvPr>
            <p:extLst>
              <p:ext uri="{D42A27DB-BD31-4B8C-83A1-F6EECF244321}">
                <p14:modId xmlns:p14="http://schemas.microsoft.com/office/powerpoint/2010/main" val="3922266180"/>
              </p:ext>
            </p:extLst>
          </p:nvPr>
        </p:nvGraphicFramePr>
        <p:xfrm>
          <a:off x="751840" y="1813560"/>
          <a:ext cx="10693399" cy="4526281"/>
        </p:xfrm>
        <a:graphic>
          <a:graphicData uri="http://schemas.openxmlformats.org/drawingml/2006/table">
            <a:tbl>
              <a:tblPr firstRow="1" bandRow="1">
                <a:tableStyleId>{5C22544A-7EE6-4342-B048-85BDC9FD1C3A}</a:tableStyleId>
              </a:tblPr>
              <a:tblGrid>
                <a:gridCol w="3321637">
                  <a:extLst>
                    <a:ext uri="{9D8B030D-6E8A-4147-A177-3AD203B41FA5}">
                      <a16:colId xmlns:a16="http://schemas.microsoft.com/office/drawing/2014/main" val="765132079"/>
                    </a:ext>
                  </a:extLst>
                </a:gridCol>
                <a:gridCol w="1592609">
                  <a:extLst>
                    <a:ext uri="{9D8B030D-6E8A-4147-A177-3AD203B41FA5}">
                      <a16:colId xmlns:a16="http://schemas.microsoft.com/office/drawing/2014/main" val="922141875"/>
                    </a:ext>
                  </a:extLst>
                </a:gridCol>
                <a:gridCol w="1920768">
                  <a:extLst>
                    <a:ext uri="{9D8B030D-6E8A-4147-A177-3AD203B41FA5}">
                      <a16:colId xmlns:a16="http://schemas.microsoft.com/office/drawing/2014/main" val="24232293"/>
                    </a:ext>
                  </a:extLst>
                </a:gridCol>
                <a:gridCol w="2334386">
                  <a:extLst>
                    <a:ext uri="{9D8B030D-6E8A-4147-A177-3AD203B41FA5}">
                      <a16:colId xmlns:a16="http://schemas.microsoft.com/office/drawing/2014/main" val="3384882677"/>
                    </a:ext>
                  </a:extLst>
                </a:gridCol>
                <a:gridCol w="1523999">
                  <a:extLst>
                    <a:ext uri="{9D8B030D-6E8A-4147-A177-3AD203B41FA5}">
                      <a16:colId xmlns:a16="http://schemas.microsoft.com/office/drawing/2014/main" val="3495721686"/>
                    </a:ext>
                  </a:extLst>
                </a:gridCol>
              </a:tblGrid>
              <a:tr h="871389">
                <a:tc>
                  <a:txBody>
                    <a:bodyPr/>
                    <a:lstStyle/>
                    <a:p>
                      <a:pPr algn="ctr"/>
                      <a:endParaRPr lang="en-US" sz="2000" i="1" dirty="0"/>
                    </a:p>
                    <a:p>
                      <a:pPr algn="ctr"/>
                      <a:r>
                        <a:rPr lang="en-US" sz="2000" i="1" dirty="0"/>
                        <a:t>Level of Intensity</a:t>
                      </a:r>
                    </a:p>
                  </a:txBody>
                  <a:tcPr/>
                </a:tc>
                <a:tc>
                  <a:txBody>
                    <a:bodyPr/>
                    <a:lstStyle/>
                    <a:p>
                      <a:pPr algn="ctr"/>
                      <a:endParaRPr lang="en-US" sz="2000" i="1" dirty="0"/>
                    </a:p>
                    <a:p>
                      <a:pPr algn="ctr"/>
                      <a:r>
                        <a:rPr lang="en-US" sz="2000" i="1" dirty="0"/>
                        <a:t>Happy</a:t>
                      </a:r>
                    </a:p>
                  </a:txBody>
                  <a:tcPr/>
                </a:tc>
                <a:tc>
                  <a:txBody>
                    <a:bodyPr/>
                    <a:lstStyle/>
                    <a:p>
                      <a:pPr algn="ctr"/>
                      <a:endParaRPr lang="en-US" sz="2000" i="1" dirty="0"/>
                    </a:p>
                    <a:p>
                      <a:pPr algn="ctr"/>
                      <a:r>
                        <a:rPr lang="en-US" sz="2000" i="1" dirty="0"/>
                        <a:t>Sad</a:t>
                      </a:r>
                    </a:p>
                  </a:txBody>
                  <a:tcPr/>
                </a:tc>
                <a:tc>
                  <a:txBody>
                    <a:bodyPr/>
                    <a:lstStyle/>
                    <a:p>
                      <a:pPr algn="ctr"/>
                      <a:endParaRPr lang="en-US" sz="2000" i="1" dirty="0"/>
                    </a:p>
                    <a:p>
                      <a:pPr algn="ctr"/>
                      <a:r>
                        <a:rPr lang="en-US" sz="2000" i="1" dirty="0"/>
                        <a:t>Angry</a:t>
                      </a:r>
                    </a:p>
                  </a:txBody>
                  <a:tcPr/>
                </a:tc>
                <a:tc>
                  <a:txBody>
                    <a:bodyPr/>
                    <a:lstStyle/>
                    <a:p>
                      <a:pPr algn="ctr"/>
                      <a:endParaRPr lang="en-US" sz="2000" i="1" dirty="0"/>
                    </a:p>
                    <a:p>
                      <a:pPr algn="ctr"/>
                      <a:r>
                        <a:rPr lang="en-US" sz="2000" i="1" dirty="0"/>
                        <a:t>Confused</a:t>
                      </a:r>
                    </a:p>
                  </a:txBody>
                  <a:tcPr/>
                </a:tc>
                <a:extLst>
                  <a:ext uri="{0D108BD9-81ED-4DB2-BD59-A6C34878D82A}">
                    <a16:rowId xmlns:a16="http://schemas.microsoft.com/office/drawing/2014/main" val="1517707655"/>
                  </a:ext>
                </a:extLst>
              </a:tr>
              <a:tr h="913723">
                <a:tc>
                  <a:txBody>
                    <a:bodyPr/>
                    <a:lstStyle/>
                    <a:p>
                      <a:pPr algn="ctr"/>
                      <a:endParaRPr lang="en-US" sz="2000" b="1" i="1" dirty="0"/>
                    </a:p>
                    <a:p>
                      <a:pPr algn="ctr"/>
                      <a:r>
                        <a:rPr lang="en-US" sz="2000" b="1" i="1" dirty="0"/>
                        <a:t>High</a:t>
                      </a:r>
                    </a:p>
                  </a:txBody>
                  <a:tcPr/>
                </a:tc>
                <a:tc>
                  <a:txBody>
                    <a:bodyPr/>
                    <a:lstStyle/>
                    <a:p>
                      <a:pPr algn="ctr"/>
                      <a:endParaRPr lang="en-US" sz="2000" dirty="0"/>
                    </a:p>
                    <a:p>
                      <a:pPr algn="ctr"/>
                      <a:r>
                        <a:rPr lang="en-US" sz="2000" dirty="0"/>
                        <a:t>Excited</a:t>
                      </a:r>
                    </a:p>
                  </a:txBody>
                  <a:tcPr/>
                </a:tc>
                <a:tc>
                  <a:txBody>
                    <a:bodyPr/>
                    <a:lstStyle/>
                    <a:p>
                      <a:pPr algn="ctr"/>
                      <a:endParaRPr lang="en-US" sz="2000" dirty="0"/>
                    </a:p>
                    <a:p>
                      <a:pPr algn="ctr"/>
                      <a:r>
                        <a:rPr lang="en-US" sz="2000" dirty="0"/>
                        <a:t>Depressed</a:t>
                      </a:r>
                    </a:p>
                  </a:txBody>
                  <a:tcPr/>
                </a:tc>
                <a:tc>
                  <a:txBody>
                    <a:bodyPr/>
                    <a:lstStyle/>
                    <a:p>
                      <a:pPr algn="ctr"/>
                      <a:endParaRPr lang="en-US" sz="2000" dirty="0"/>
                    </a:p>
                    <a:p>
                      <a:pPr algn="ctr"/>
                      <a:r>
                        <a:rPr lang="en-US" sz="2000" dirty="0"/>
                        <a:t>Furious</a:t>
                      </a:r>
                    </a:p>
                  </a:txBody>
                  <a:tcPr/>
                </a:tc>
                <a:tc>
                  <a:txBody>
                    <a:bodyPr/>
                    <a:lstStyle/>
                    <a:p>
                      <a:pPr algn="ctr"/>
                      <a:endParaRPr lang="en-US" sz="2000" dirty="0"/>
                    </a:p>
                    <a:p>
                      <a:pPr algn="ctr"/>
                      <a:r>
                        <a:rPr lang="en-US" sz="2000" dirty="0"/>
                        <a:t>Bewildered</a:t>
                      </a:r>
                    </a:p>
                  </a:txBody>
                  <a:tcPr/>
                </a:tc>
                <a:extLst>
                  <a:ext uri="{0D108BD9-81ED-4DB2-BD59-A6C34878D82A}">
                    <a16:rowId xmlns:a16="http://schemas.microsoft.com/office/drawing/2014/main" val="40364304"/>
                  </a:ext>
                </a:extLst>
              </a:tr>
              <a:tr h="913723">
                <a:tc>
                  <a:txBody>
                    <a:bodyPr/>
                    <a:lstStyle/>
                    <a:p>
                      <a:pPr algn="ctr"/>
                      <a:endParaRPr lang="en-US" sz="2000" b="1" i="1" dirty="0"/>
                    </a:p>
                    <a:p>
                      <a:pPr algn="ctr"/>
                      <a:r>
                        <a:rPr lang="en-US" sz="2000" b="1" i="1" dirty="0"/>
                        <a:t>Medium</a:t>
                      </a:r>
                    </a:p>
                  </a:txBody>
                  <a:tcPr/>
                </a:tc>
                <a:tc>
                  <a:txBody>
                    <a:bodyPr/>
                    <a:lstStyle/>
                    <a:p>
                      <a:pPr algn="ctr"/>
                      <a:endParaRPr lang="en-US" sz="2000" dirty="0"/>
                    </a:p>
                    <a:p>
                      <a:pPr algn="ctr"/>
                      <a:r>
                        <a:rPr lang="en-US" sz="2000" dirty="0"/>
                        <a:t>Cheerful</a:t>
                      </a:r>
                    </a:p>
                  </a:txBody>
                  <a:tcPr/>
                </a:tc>
                <a:tc>
                  <a:txBody>
                    <a:bodyPr/>
                    <a:lstStyle/>
                    <a:p>
                      <a:pPr algn="ctr"/>
                      <a:endParaRPr lang="en-US" sz="2000" dirty="0"/>
                    </a:p>
                    <a:p>
                      <a:pPr algn="ctr"/>
                      <a:r>
                        <a:rPr lang="en-US" sz="2000" dirty="0"/>
                        <a:t>Upset</a:t>
                      </a:r>
                    </a:p>
                  </a:txBody>
                  <a:tcPr/>
                </a:tc>
                <a:tc>
                  <a:txBody>
                    <a:bodyPr/>
                    <a:lstStyle/>
                    <a:p>
                      <a:pPr algn="ctr"/>
                      <a:endParaRPr lang="en-US" sz="2000" dirty="0"/>
                    </a:p>
                    <a:p>
                      <a:pPr algn="ctr"/>
                      <a:r>
                        <a:rPr lang="en-US" sz="2000" dirty="0"/>
                        <a:t>Frustrated</a:t>
                      </a:r>
                    </a:p>
                  </a:txBody>
                  <a:tcPr/>
                </a:tc>
                <a:tc>
                  <a:txBody>
                    <a:bodyPr/>
                    <a:lstStyle/>
                    <a:p>
                      <a:pPr algn="ctr"/>
                      <a:endParaRPr lang="en-US" sz="2000" dirty="0"/>
                    </a:p>
                    <a:p>
                      <a:pPr algn="ctr"/>
                      <a:r>
                        <a:rPr lang="en-US" sz="2000" dirty="0"/>
                        <a:t>Mixed-Up</a:t>
                      </a:r>
                    </a:p>
                  </a:txBody>
                  <a:tcPr/>
                </a:tc>
                <a:extLst>
                  <a:ext uri="{0D108BD9-81ED-4DB2-BD59-A6C34878D82A}">
                    <a16:rowId xmlns:a16="http://schemas.microsoft.com/office/drawing/2014/main" val="3630465468"/>
                  </a:ext>
                </a:extLst>
              </a:tr>
              <a:tr h="913723">
                <a:tc>
                  <a:txBody>
                    <a:bodyPr/>
                    <a:lstStyle/>
                    <a:p>
                      <a:pPr algn="ctr"/>
                      <a:endParaRPr lang="en-US" sz="2000" b="1" i="1" dirty="0"/>
                    </a:p>
                    <a:p>
                      <a:pPr algn="ctr"/>
                      <a:r>
                        <a:rPr lang="en-US" sz="2000" b="1" i="1" dirty="0"/>
                        <a:t>Low</a:t>
                      </a:r>
                    </a:p>
                  </a:txBody>
                  <a:tcPr/>
                </a:tc>
                <a:tc>
                  <a:txBody>
                    <a:bodyPr/>
                    <a:lstStyle/>
                    <a:p>
                      <a:pPr algn="ctr"/>
                      <a:endParaRPr lang="en-US" sz="2000" dirty="0"/>
                    </a:p>
                    <a:p>
                      <a:pPr algn="ctr"/>
                      <a:r>
                        <a:rPr lang="en-US" sz="2000" dirty="0"/>
                        <a:t>Glad</a:t>
                      </a:r>
                    </a:p>
                  </a:txBody>
                  <a:tcPr/>
                </a:tc>
                <a:tc>
                  <a:txBody>
                    <a:bodyPr/>
                    <a:lstStyle/>
                    <a:p>
                      <a:pPr algn="ctr"/>
                      <a:endParaRPr lang="en-US" sz="2000" dirty="0"/>
                    </a:p>
                    <a:p>
                      <a:pPr algn="ctr"/>
                      <a:r>
                        <a:rPr lang="en-US" sz="2000" dirty="0"/>
                        <a:t>Down</a:t>
                      </a:r>
                    </a:p>
                  </a:txBody>
                  <a:tcPr/>
                </a:tc>
                <a:tc>
                  <a:txBody>
                    <a:bodyPr/>
                    <a:lstStyle/>
                    <a:p>
                      <a:pPr algn="ctr"/>
                      <a:endParaRPr lang="en-US" sz="2000" dirty="0"/>
                    </a:p>
                    <a:p>
                      <a:pPr algn="ctr"/>
                      <a:r>
                        <a:rPr lang="en-US" sz="2000" dirty="0"/>
                        <a:t>Annoyed</a:t>
                      </a:r>
                    </a:p>
                  </a:txBody>
                  <a:tcPr/>
                </a:tc>
                <a:tc>
                  <a:txBody>
                    <a:bodyPr/>
                    <a:lstStyle/>
                    <a:p>
                      <a:pPr algn="ctr"/>
                      <a:endParaRPr lang="en-US" sz="2000" dirty="0"/>
                    </a:p>
                    <a:p>
                      <a:pPr algn="ctr"/>
                      <a:r>
                        <a:rPr lang="en-US" sz="2000" dirty="0"/>
                        <a:t>Undecided</a:t>
                      </a:r>
                    </a:p>
                  </a:txBody>
                  <a:tcPr/>
                </a:tc>
                <a:extLst>
                  <a:ext uri="{0D108BD9-81ED-4DB2-BD59-A6C34878D82A}">
                    <a16:rowId xmlns:a16="http://schemas.microsoft.com/office/drawing/2014/main" val="99532477"/>
                  </a:ext>
                </a:extLst>
              </a:tr>
              <a:tr h="91372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12852207"/>
                  </a:ext>
                </a:extLst>
              </a:tr>
            </a:tbl>
          </a:graphicData>
        </a:graphic>
      </p:graphicFrame>
    </p:spTree>
    <p:custDataLst>
      <p:tags r:id="rId1"/>
    </p:custDataLst>
    <p:extLst>
      <p:ext uri="{BB962C8B-B14F-4D97-AF65-F5344CB8AC3E}">
        <p14:creationId xmlns:p14="http://schemas.microsoft.com/office/powerpoint/2010/main" val="1225595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6" y="713450"/>
            <a:ext cx="6445328"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An Example</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619126" y="1620235"/>
            <a:ext cx="5616574" cy="4832092"/>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a:t>
            </a:r>
            <a:r>
              <a:rPr lang="en-US" sz="2800" i="1" dirty="0">
                <a:latin typeface="Calibri" panose="020F0502020204030204"/>
              </a:rPr>
              <a:t>Even though it was nice, I was upset I couldn’t walk further. I used to be able to walk all day.”</a:t>
            </a:r>
            <a:endParaRPr lang="en-US" sz="2800" i="1" dirty="0">
              <a:latin typeface="Arial" panose="020B0604020202020204" pitchFamily="34" charset="0"/>
              <a:cs typeface="Arial" panose="020B0604020202020204" pitchFamily="34" charset="0"/>
            </a:endParaRPr>
          </a:p>
          <a:p>
            <a:endParaRPr lang="en-US" sz="2800" i="1"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How is this person feeling?</a:t>
            </a:r>
          </a:p>
          <a:p>
            <a:r>
              <a:rPr lang="en-US" sz="2800" dirty="0">
                <a:latin typeface="Arial" panose="020B0604020202020204" pitchFamily="34" charset="0"/>
                <a:cs typeface="Arial" panose="020B0604020202020204" pitchFamily="34" charset="0"/>
              </a:rPr>
              <a:t>What might be a good feeling response?</a:t>
            </a:r>
          </a:p>
          <a:p>
            <a:r>
              <a:rPr lang="en-US" sz="2800" dirty="0">
                <a:latin typeface="Arial" panose="020B0604020202020204" pitchFamily="34" charset="0"/>
                <a:cs typeface="Arial" panose="020B0604020202020204" pitchFamily="34" charset="0"/>
              </a:rPr>
              <a:t>What are some other feeling words that match the type and intensity?</a:t>
            </a:r>
            <a:endParaRPr lang="en-US" sz="2800" dirty="0">
              <a:solidFill>
                <a:schemeClr val="tx2"/>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02460B0-D011-4F45-9018-967912819A6A}"/>
              </a:ext>
            </a:extLst>
          </p:cNvPr>
          <p:cNvSpPr/>
          <p:nvPr/>
        </p:nvSpPr>
        <p:spPr>
          <a:xfrm flipH="1">
            <a:off x="6743700" y="571870"/>
            <a:ext cx="147578" cy="5880457"/>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in blue shirt holding his knee&#10;&#10;AI-generated content may be incorrect.">
            <a:extLst>
              <a:ext uri="{FF2B5EF4-FFF2-40B4-BE49-F238E27FC236}">
                <a16:creationId xmlns:a16="http://schemas.microsoft.com/office/drawing/2014/main" id="{9707A97C-900B-0518-727C-5ED1C3EF8E97}"/>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064454" y="627939"/>
            <a:ext cx="4508420" cy="5824388"/>
          </a:xfrm>
          <a:prstGeom prst="rect">
            <a:avLst/>
          </a:prstGeom>
        </p:spPr>
      </p:pic>
    </p:spTree>
    <p:custDataLst>
      <p:tags r:id="rId1"/>
    </p:custDataLst>
    <p:extLst>
      <p:ext uri="{BB962C8B-B14F-4D97-AF65-F5344CB8AC3E}">
        <p14:creationId xmlns:p14="http://schemas.microsoft.com/office/powerpoint/2010/main" val="374253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5C2CC78-92A1-1AC1-70E3-30587B2D7FC8}"/>
              </a:ext>
            </a:extLst>
          </p:cNvPr>
          <p:cNvSpPr txBox="1"/>
          <p:nvPr/>
        </p:nvSpPr>
        <p:spPr>
          <a:xfrm>
            <a:off x="1624225" y="5746719"/>
            <a:ext cx="9836255" cy="830997"/>
          </a:xfrm>
          <a:prstGeom prst="rect">
            <a:avLst/>
          </a:prstGeom>
          <a:noFill/>
        </p:spPr>
        <p:txBody>
          <a:bodyPr wrap="square" rtlCol="0">
            <a:spAutoFit/>
          </a:bodyPr>
          <a:lstStyle/>
          <a:p>
            <a:r>
              <a:rPr lang="en-US" sz="2400" b="1" dirty="0">
                <a:effectLst/>
                <a:latin typeface="Arial" panose="020B0604020202020204" pitchFamily="34" charset="0"/>
                <a:ea typeface="Times New Roman" panose="02020603050405020304" pitchFamily="18" charset="0"/>
                <a:cs typeface="Arial" panose="020B0604020202020204" pitchFamily="34" charset="0"/>
                <a:hlinkClick r:id="rId4"/>
              </a:rPr>
              <a:t>Video:  03_Physical Health Setting Module 02_REFLECTIVE RESPONDING  </a:t>
            </a:r>
            <a:r>
              <a:rPr lang="en-US" sz="2400" b="1" dirty="0">
                <a:effectLst/>
                <a:latin typeface="Arial" panose="020B0604020202020204" pitchFamily="34" charset="0"/>
                <a:ea typeface="Times New Roman" panose="02020603050405020304" pitchFamily="18" charset="0"/>
                <a:cs typeface="Arial" panose="020B0604020202020204" pitchFamily="34" charset="0"/>
              </a:rPr>
              <a:t>(Feeling Section)</a:t>
            </a:r>
            <a:endParaRPr lang="en-US" sz="2400" b="1"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673C5D74-D748-49A4-BD38-B2183383B0E5}"/>
              </a:ext>
            </a:extLst>
          </p:cNvPr>
          <p:cNvGrpSpPr/>
          <p:nvPr/>
        </p:nvGrpSpPr>
        <p:grpSpPr>
          <a:xfrm>
            <a:off x="1624225" y="565520"/>
            <a:ext cx="8943546" cy="5031178"/>
            <a:chOff x="1624225" y="565520"/>
            <a:chExt cx="8943546" cy="5031178"/>
          </a:xfrm>
        </p:grpSpPr>
        <p:pic>
          <p:nvPicPr>
            <p:cNvPr id="7" name="Picture 6" descr="A video player with a play button&#10;&#10;Description automatically generated">
              <a:hlinkClick r:id="rId5"/>
              <a:extLst>
                <a:ext uri="{FF2B5EF4-FFF2-40B4-BE49-F238E27FC236}">
                  <a16:creationId xmlns:a16="http://schemas.microsoft.com/office/drawing/2014/main" id="{4BA578CB-7D50-E00E-A506-0CB9F130720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24225" y="565520"/>
              <a:ext cx="8943546" cy="5031178"/>
            </a:xfrm>
            <a:prstGeom prst="rect">
              <a:avLst/>
            </a:prstGeom>
          </p:spPr>
        </p:pic>
        <p:pic>
          <p:nvPicPr>
            <p:cNvPr id="6" name="Picture 5">
              <a:extLst>
                <a:ext uri="{FF2B5EF4-FFF2-40B4-BE49-F238E27FC236}">
                  <a16:creationId xmlns:a16="http://schemas.microsoft.com/office/drawing/2014/main" id="{E92B7B61-1A23-F8F6-73B1-423AD9A2C87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330245" y="753934"/>
              <a:ext cx="7284720" cy="4119385"/>
            </a:xfrm>
            <a:prstGeom prst="rect">
              <a:avLst/>
            </a:prstGeom>
          </p:spPr>
        </p:pic>
      </p:grpSp>
    </p:spTree>
    <p:custDataLst>
      <p:tags r:id="rId1"/>
    </p:custDataLst>
    <p:extLst>
      <p:ext uri="{BB962C8B-B14F-4D97-AF65-F5344CB8AC3E}">
        <p14:creationId xmlns:p14="http://schemas.microsoft.com/office/powerpoint/2010/main" val="905803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6" y="713450"/>
            <a:ext cx="6445328"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Meaning Responses</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579785" y="1579627"/>
            <a:ext cx="5299339" cy="4493538"/>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Connection of the content and the feeling in one response</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To Review:</a:t>
            </a:r>
          </a:p>
          <a:p>
            <a:r>
              <a:rPr lang="en-US" sz="2600" dirty="0">
                <a:latin typeface="Arial" panose="020B0604020202020204" pitchFamily="34" charset="0"/>
                <a:cs typeface="Arial" panose="020B0604020202020204" pitchFamily="34" charset="0"/>
              </a:rPr>
              <a:t>Content: clarify the ingredients</a:t>
            </a:r>
          </a:p>
          <a:p>
            <a:r>
              <a:rPr lang="en-US" sz="2600" dirty="0">
                <a:latin typeface="Arial" panose="020B0604020202020204" pitchFamily="34" charset="0"/>
                <a:cs typeface="Arial" panose="020B0604020202020204" pitchFamily="34" charset="0"/>
              </a:rPr>
              <a:t>Feeling: clarify the effect attached to the experience</a:t>
            </a: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r>
              <a:rPr lang="en-US" sz="2600" b="1" dirty="0">
                <a:latin typeface="Arial" panose="020B0604020202020204" pitchFamily="34" charset="0"/>
                <a:cs typeface="Arial" panose="020B0604020202020204" pitchFamily="34" charset="0"/>
              </a:rPr>
              <a:t>Meaning responses: clarify</a:t>
            </a:r>
            <a:r>
              <a:rPr lang="en-US" sz="2600" dirty="0">
                <a:latin typeface="Arial" panose="020B0604020202020204" pitchFamily="34" charset="0"/>
                <a:cs typeface="Arial" panose="020B0604020202020204" pitchFamily="34" charset="0"/>
              </a:rPr>
              <a:t> </a:t>
            </a:r>
            <a:r>
              <a:rPr lang="en-US" sz="2600" b="1" dirty="0">
                <a:latin typeface="Arial" panose="020B0604020202020204" pitchFamily="34" charset="0"/>
                <a:cs typeface="Arial" panose="020B0604020202020204" pitchFamily="34" charset="0"/>
              </a:rPr>
              <a:t>the reason for the feeling</a:t>
            </a:r>
          </a:p>
        </p:txBody>
      </p:sp>
      <p:pic>
        <p:nvPicPr>
          <p:cNvPr id="8" name="Picture 7" descr="A silhouette of a person with her hand on her chin">
            <a:extLst>
              <a:ext uri="{FF2B5EF4-FFF2-40B4-BE49-F238E27FC236}">
                <a16:creationId xmlns:a16="http://schemas.microsoft.com/office/drawing/2014/main" id="{94D9B433-3732-3ECB-26FA-676442A330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41365" y="2378374"/>
            <a:ext cx="4250635" cy="4479626"/>
          </a:xfrm>
          <a:prstGeom prst="rect">
            <a:avLst/>
          </a:prstGeom>
        </p:spPr>
      </p:pic>
      <p:sp>
        <p:nvSpPr>
          <p:cNvPr id="2" name="Speech Bubble: Rectangle with Corners Rounded 1">
            <a:extLst>
              <a:ext uri="{FF2B5EF4-FFF2-40B4-BE49-F238E27FC236}">
                <a16:creationId xmlns:a16="http://schemas.microsoft.com/office/drawing/2014/main" id="{0853B881-FB4B-92C5-4E7F-76B4D6C362C5}"/>
              </a:ext>
            </a:extLst>
          </p:cNvPr>
          <p:cNvSpPr/>
          <p:nvPr/>
        </p:nvSpPr>
        <p:spPr>
          <a:xfrm>
            <a:off x="6820524" y="606601"/>
            <a:ext cx="4612341" cy="1576160"/>
          </a:xfrm>
          <a:prstGeom prst="wedgeRoundRectCallout">
            <a:avLst>
              <a:gd name="adj1" fmla="val -10914"/>
              <a:gd name="adj2" fmla="val 110384"/>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FAF9A28-AB58-78F1-177E-3C371EAFAED3}"/>
              </a:ext>
            </a:extLst>
          </p:cNvPr>
          <p:cNvSpPr txBox="1"/>
          <p:nvPr/>
        </p:nvSpPr>
        <p:spPr>
          <a:xfrm>
            <a:off x="7013124" y="882784"/>
            <a:ext cx="4250636" cy="1107996"/>
          </a:xfrm>
          <a:prstGeom prst="rect">
            <a:avLst/>
          </a:prstGeom>
          <a:noFill/>
        </p:spPr>
        <p:txBody>
          <a:bodyPr wrap="square" rtlCol="0">
            <a:spAutoFit/>
          </a:bodyPr>
          <a:lstStyle/>
          <a:p>
            <a:r>
              <a:rPr lang="en-US" sz="2400" b="1" i="1" dirty="0">
                <a:latin typeface="Arial" panose="020B0604020202020204" pitchFamily="34" charset="0"/>
                <a:cs typeface="Arial" panose="020B0604020202020204" pitchFamily="34" charset="0"/>
              </a:rPr>
              <a:t>“You feel </a:t>
            </a:r>
            <a:r>
              <a:rPr lang="en-US" sz="2400" dirty="0">
                <a:latin typeface="Arial" panose="020B0604020202020204" pitchFamily="34" charset="0"/>
                <a:cs typeface="Arial" panose="020B0604020202020204" pitchFamily="34" charset="0"/>
              </a:rPr>
              <a:t>excited because of the upcoming sporting event.”</a:t>
            </a:r>
            <a:endParaRPr lang="en-US" sz="2000" b="1" i="1" dirty="0">
              <a:latin typeface="Arial" panose="020B0604020202020204" pitchFamily="34" charset="0"/>
              <a:cs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2968488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6B813C-8AAB-4822-215B-2966FFD20C30}"/>
              </a:ext>
            </a:extLst>
          </p:cNvPr>
          <p:cNvSpPr/>
          <p:nvPr/>
        </p:nvSpPr>
        <p:spPr>
          <a:xfrm>
            <a:off x="3370142" y="1659285"/>
            <a:ext cx="6447003" cy="452431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3200" b="0"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Do </a:t>
            </a:r>
            <a:r>
              <a:rPr kumimoji="0" lang="en-US" altLang="ja-JP" sz="3200" b="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NOT</a:t>
            </a:r>
            <a:r>
              <a:rPr kumimoji="0" lang="en-US" altLang="ja-JP" sz="3200" b="0"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 say </a:t>
            </a: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“You feel like or that 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3200" b="0"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Do </a:t>
            </a:r>
            <a:r>
              <a:rPr kumimoji="0" lang="en-US" altLang="ja-JP" sz="3200" b="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NOT</a:t>
            </a:r>
            <a:r>
              <a:rPr kumimoji="0" lang="en-US" altLang="ja-JP" sz="3200" b="0"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 say</a:t>
            </a: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 “You feel ____ because you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endParaRPr>
          </a:p>
          <a:p>
            <a:pPr>
              <a:defRPr/>
            </a:pPr>
            <a:r>
              <a:rPr kumimoji="0" lang="en-US" altLang="ja-JP" sz="3200" b="0" i="1" u="none" strike="noStrike" kern="1200" cap="none" spc="0" normalizeH="0" baseline="0" noProof="0" dirty="0">
                <a:ln>
                  <a:noFill/>
                </a:ln>
                <a:solidFill>
                  <a:prstClr val="black"/>
                </a:solidFill>
                <a:effectLst/>
                <a:uLnTx/>
                <a:uFillTx/>
                <a:latin typeface="Arial" panose="020B0604020202020204" pitchFamily="34" charset="0"/>
                <a:ea typeface="游ゴシック"/>
                <a:cs typeface="Arial" panose="020B0604020202020204" pitchFamily="34" charset="0"/>
              </a:rPr>
              <a:t>Say – </a:t>
            </a:r>
            <a:r>
              <a:rPr lang="en-US" sz="3200" dirty="0">
                <a:cs typeface="Calibri" panose="020F0502020204030204"/>
              </a:rPr>
              <a:t>“You feel </a:t>
            </a:r>
            <a:r>
              <a:rPr lang="en-US" sz="3200" b="1" u="sng" dirty="0">
                <a:cs typeface="Calibri" panose="020F0502020204030204"/>
              </a:rPr>
              <a:t>upset</a:t>
            </a:r>
            <a:r>
              <a:rPr lang="en-US" sz="3200" b="1" dirty="0">
                <a:cs typeface="Calibri" panose="020F0502020204030204"/>
              </a:rPr>
              <a:t> </a:t>
            </a:r>
            <a:r>
              <a:rPr lang="en-US" sz="3200" dirty="0">
                <a:cs typeface="Calibri" panose="020F0502020204030204"/>
              </a:rPr>
              <a:t>because the walk did not go longer</a:t>
            </a:r>
            <a:r>
              <a:rPr lang="en-US" sz="3200" b="1" dirty="0">
                <a:cs typeface="Calibri" panose="020F05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3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sp>
        <p:nvSpPr>
          <p:cNvPr id="3" name="TextBox 2">
            <a:extLst>
              <a:ext uri="{FF2B5EF4-FFF2-40B4-BE49-F238E27FC236}">
                <a16:creationId xmlns:a16="http://schemas.microsoft.com/office/drawing/2014/main" id="{650D0DB6-7D15-2CFB-75FF-77A536CE3830}"/>
              </a:ext>
            </a:extLst>
          </p:cNvPr>
          <p:cNvSpPr txBox="1"/>
          <p:nvPr/>
        </p:nvSpPr>
        <p:spPr>
          <a:xfrm>
            <a:off x="619125" y="713450"/>
            <a:ext cx="9991673"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Meaning Response Principles</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76097B8-A700-4EEC-75D5-77357D8CE587}"/>
              </a:ext>
            </a:extLst>
          </p:cNvPr>
          <p:cNvSpPr/>
          <p:nvPr/>
        </p:nvSpPr>
        <p:spPr>
          <a:xfrm>
            <a:off x="2828925" y="1659284"/>
            <a:ext cx="132823" cy="3769965"/>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323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6" y="713450"/>
            <a:ext cx="6445328"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An Example</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619126" y="1620235"/>
            <a:ext cx="6524010" cy="3674852"/>
          </a:xfrm>
          <a:prstGeom prst="rect">
            <a:avLst/>
          </a:prstGeom>
          <a:noFill/>
        </p:spPr>
        <p:txBody>
          <a:bodyPr wrap="square" rtlCol="0">
            <a:spAutoFit/>
          </a:bodyPr>
          <a:lstStyle/>
          <a:p>
            <a:pPr lvl="0">
              <a:lnSpc>
                <a:spcPct val="90000"/>
              </a:lnSpc>
              <a:spcBef>
                <a:spcPts val="1000"/>
              </a:spcBef>
              <a:defRPr/>
            </a:pPr>
            <a:r>
              <a:rPr lang="en-US" sz="2400" i="1" dirty="0">
                <a:latin typeface="Arial" panose="020B0604020202020204" pitchFamily="34" charset="0"/>
                <a:cs typeface="Arial" panose="020B0604020202020204" pitchFamily="34" charset="0"/>
              </a:rPr>
              <a:t>“I am proud of myself for starting to walk more and cutting down on how much sugar I have during the day.”</a:t>
            </a:r>
          </a:p>
          <a:p>
            <a:endParaRPr lang="en-US" sz="2400" i="1"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How is this person feeling?</a:t>
            </a:r>
          </a:p>
          <a:p>
            <a:r>
              <a:rPr lang="en-US" sz="2400" i="1" dirty="0">
                <a:latin typeface="Arial" panose="020B0604020202020204" pitchFamily="34" charset="0"/>
                <a:cs typeface="Arial" panose="020B0604020202020204" pitchFamily="34" charset="0"/>
              </a:rPr>
              <a:t>What is the content the person is saying related to the feeling?</a:t>
            </a:r>
          </a:p>
          <a:p>
            <a:endParaRPr lang="en-US" sz="2400" i="1"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What may be a good meaning response that connects the feeling and meaning?</a:t>
            </a:r>
            <a:endParaRPr lang="en-US" sz="2400" dirty="0">
              <a:solidFill>
                <a:schemeClr val="tx2"/>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02460B0-D011-4F45-9018-967912819A6A}"/>
              </a:ext>
            </a:extLst>
          </p:cNvPr>
          <p:cNvSpPr/>
          <p:nvPr/>
        </p:nvSpPr>
        <p:spPr>
          <a:xfrm>
            <a:off x="8237478" y="584570"/>
            <a:ext cx="108438" cy="2981325"/>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wo people walking in park">
            <a:extLst>
              <a:ext uri="{FF2B5EF4-FFF2-40B4-BE49-F238E27FC236}">
                <a16:creationId xmlns:a16="http://schemas.microsoft.com/office/drawing/2014/main" id="{1508E4B1-66B0-5E82-7BE5-0230D1DE4356}"/>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7575529" y="3882392"/>
            <a:ext cx="4076026" cy="2717350"/>
          </a:xfrm>
          <a:prstGeom prst="rect">
            <a:avLst/>
          </a:prstGeom>
        </p:spPr>
      </p:pic>
      <p:pic>
        <p:nvPicPr>
          <p:cNvPr id="9" name="Picture 8" descr="A path through a forest">
            <a:extLst>
              <a:ext uri="{FF2B5EF4-FFF2-40B4-BE49-F238E27FC236}">
                <a16:creationId xmlns:a16="http://schemas.microsoft.com/office/drawing/2014/main" id="{36602ADE-92FA-CF1E-15D5-A3AA7AEA1278}"/>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8495071" y="584570"/>
            <a:ext cx="3332286" cy="2981325"/>
          </a:xfrm>
          <a:prstGeom prst="rect">
            <a:avLst/>
          </a:prstGeom>
        </p:spPr>
      </p:pic>
    </p:spTree>
    <p:custDataLst>
      <p:tags r:id="rId1"/>
    </p:custDataLst>
    <p:extLst>
      <p:ext uri="{BB962C8B-B14F-4D97-AF65-F5344CB8AC3E}">
        <p14:creationId xmlns:p14="http://schemas.microsoft.com/office/powerpoint/2010/main" val="408867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5C2CC78-92A1-1AC1-70E3-30587B2D7FC8}"/>
              </a:ext>
            </a:extLst>
          </p:cNvPr>
          <p:cNvSpPr txBox="1"/>
          <p:nvPr/>
        </p:nvSpPr>
        <p:spPr>
          <a:xfrm>
            <a:off x="1624225" y="5747744"/>
            <a:ext cx="9836255" cy="830997"/>
          </a:xfrm>
          <a:prstGeom prst="rect">
            <a:avLst/>
          </a:prstGeom>
          <a:noFill/>
        </p:spPr>
        <p:txBody>
          <a:bodyPr wrap="square" rtlCol="0">
            <a:spAutoFit/>
          </a:bodyPr>
          <a:lstStyle/>
          <a:p>
            <a:r>
              <a:rPr lang="en-US" sz="2400" b="1" dirty="0">
                <a:effectLst/>
                <a:latin typeface="Arial" panose="020B0604020202020204" pitchFamily="34" charset="0"/>
                <a:ea typeface="Times New Roman" panose="02020603050405020304" pitchFamily="18" charset="0"/>
                <a:cs typeface="Arial" panose="020B0604020202020204" pitchFamily="34" charset="0"/>
                <a:hlinkClick r:id="rId4"/>
              </a:rPr>
              <a:t>Video:  03_Physical Health Setting Module 02_REFLECTIVE RESPONDING</a:t>
            </a:r>
            <a:r>
              <a:rPr lang="en-US" sz="2400" b="1" dirty="0">
                <a:effectLst/>
                <a:latin typeface="Arial" panose="020B0604020202020204" pitchFamily="34" charset="0"/>
                <a:ea typeface="Times New Roman" panose="02020603050405020304" pitchFamily="18" charset="0"/>
                <a:cs typeface="Arial" panose="020B0604020202020204" pitchFamily="34" charset="0"/>
              </a:rPr>
              <a:t>   (Meaning Section)</a:t>
            </a:r>
            <a:endParaRPr lang="en-US" sz="2400" b="1"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E67C545-7766-8A89-5352-A3AD4B861EC8}"/>
              </a:ext>
            </a:extLst>
          </p:cNvPr>
          <p:cNvGrpSpPr/>
          <p:nvPr/>
        </p:nvGrpSpPr>
        <p:grpSpPr>
          <a:xfrm>
            <a:off x="1624225" y="565520"/>
            <a:ext cx="8943546" cy="5031178"/>
            <a:chOff x="1624225" y="565520"/>
            <a:chExt cx="8943546" cy="5031178"/>
          </a:xfrm>
        </p:grpSpPr>
        <p:pic>
          <p:nvPicPr>
            <p:cNvPr id="7" name="Picture 6" descr="A video player with a play button&#10;&#10;Description automatically generated">
              <a:extLst>
                <a:ext uri="{FF2B5EF4-FFF2-40B4-BE49-F238E27FC236}">
                  <a16:creationId xmlns:a16="http://schemas.microsoft.com/office/drawing/2014/main" id="{4BA578CB-7D50-E00E-A506-0CB9F13072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4225" y="565520"/>
              <a:ext cx="8943546" cy="5031178"/>
            </a:xfrm>
            <a:prstGeom prst="rect">
              <a:avLst/>
            </a:prstGeom>
          </p:spPr>
        </p:pic>
        <p:pic>
          <p:nvPicPr>
            <p:cNvPr id="3" name="Picture 2" descr="Screenprint from video">
              <a:hlinkClick r:id="rId6"/>
              <a:extLst>
                <a:ext uri="{FF2B5EF4-FFF2-40B4-BE49-F238E27FC236}">
                  <a16:creationId xmlns:a16="http://schemas.microsoft.com/office/drawing/2014/main" id="{281C03F8-A53C-A758-B7C8-9742DF04C8D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595715" y="716566"/>
              <a:ext cx="7329949" cy="4144297"/>
            </a:xfrm>
            <a:prstGeom prst="rect">
              <a:avLst/>
            </a:prstGeom>
          </p:spPr>
        </p:pic>
      </p:grpSp>
    </p:spTree>
    <p:custDataLst>
      <p:tags r:id="rId1"/>
    </p:custDataLst>
    <p:extLst>
      <p:ext uri="{BB962C8B-B14F-4D97-AF65-F5344CB8AC3E}">
        <p14:creationId xmlns:p14="http://schemas.microsoft.com/office/powerpoint/2010/main" val="1697587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7537C5E-5CFB-49C5-96A0-22380E3035EF}"/>
              </a:ext>
            </a:extLst>
          </p:cNvPr>
          <p:cNvGrpSpPr/>
          <p:nvPr/>
        </p:nvGrpSpPr>
        <p:grpSpPr>
          <a:xfrm>
            <a:off x="6009518" y="387727"/>
            <a:ext cx="5596010" cy="1569660"/>
            <a:chOff x="6009518" y="387727"/>
            <a:chExt cx="5596010" cy="1569660"/>
          </a:xfrm>
        </p:grpSpPr>
        <p:sp>
          <p:nvSpPr>
            <p:cNvPr id="12" name="TextBox 11">
              <a:extLst>
                <a:ext uri="{FF2B5EF4-FFF2-40B4-BE49-F238E27FC236}">
                  <a16:creationId xmlns:a16="http://schemas.microsoft.com/office/drawing/2014/main" id="{204C8230-105A-47C9-916B-45129110B514}"/>
                </a:ext>
              </a:extLst>
            </p:cNvPr>
            <p:cNvSpPr txBox="1"/>
            <p:nvPr/>
          </p:nvSpPr>
          <p:spPr>
            <a:xfrm>
              <a:off x="6009518" y="387727"/>
              <a:ext cx="510970" cy="1569660"/>
            </a:xfrm>
            <a:prstGeom prst="rect">
              <a:avLst/>
            </a:prstGeom>
            <a:noFill/>
          </p:spPr>
          <p:txBody>
            <a:bodyPr wrap="square" rtlCol="0">
              <a:spAutoFit/>
            </a:bodyPr>
            <a:lstStyle/>
            <a:p>
              <a:r>
                <a:rPr lang="en-US" sz="9600" b="1" dirty="0">
                  <a:solidFill>
                    <a:schemeClr val="tx2"/>
                  </a:solidFill>
                  <a:latin typeface="Arial" panose="020B0604020202020204" pitchFamily="34" charset="0"/>
                  <a:cs typeface="Arial" panose="020B0604020202020204" pitchFamily="34" charset="0"/>
                </a:rPr>
                <a:t>2</a:t>
              </a:r>
            </a:p>
          </p:txBody>
        </p:sp>
        <p:sp>
          <p:nvSpPr>
            <p:cNvPr id="5" name="TextBox 4">
              <a:extLst>
                <a:ext uri="{FF2B5EF4-FFF2-40B4-BE49-F238E27FC236}">
                  <a16:creationId xmlns:a16="http://schemas.microsoft.com/office/drawing/2014/main" id="{9A1573C3-358D-4943-BD7B-541DDB567F6C}"/>
                </a:ext>
              </a:extLst>
            </p:cNvPr>
            <p:cNvSpPr txBox="1"/>
            <p:nvPr/>
          </p:nvSpPr>
          <p:spPr>
            <a:xfrm>
              <a:off x="6865117" y="849391"/>
              <a:ext cx="4740411"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Summary</a:t>
              </a:r>
            </a:p>
          </p:txBody>
        </p:sp>
      </p:grpSp>
      <p:sp>
        <p:nvSpPr>
          <p:cNvPr id="18" name="TextBox 17">
            <a:extLst>
              <a:ext uri="{FF2B5EF4-FFF2-40B4-BE49-F238E27FC236}">
                <a16:creationId xmlns:a16="http://schemas.microsoft.com/office/drawing/2014/main" id="{ACAF9234-E9FC-4495-A440-74183616F4C3}"/>
              </a:ext>
            </a:extLst>
          </p:cNvPr>
          <p:cNvSpPr txBox="1"/>
          <p:nvPr/>
        </p:nvSpPr>
        <p:spPr>
          <a:xfrm>
            <a:off x="6090554" y="2015788"/>
            <a:ext cx="5514974" cy="341632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Active Listening encompasses essential skills for effective communication.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objectives are:</a:t>
            </a:r>
          </a:p>
          <a:p>
            <a:r>
              <a:rPr lang="en-US" sz="2400" dirty="0">
                <a:latin typeface="Arial" panose="020B0604020202020204" pitchFamily="34" charset="0"/>
                <a:cs typeface="Arial" panose="020B0604020202020204" pitchFamily="34" charset="0"/>
              </a:rPr>
              <a:t>To encourage individuals to express themselves freely and feel valued.</a:t>
            </a:r>
          </a:p>
          <a:p>
            <a:r>
              <a:rPr lang="en-US" sz="2400" dirty="0">
                <a:latin typeface="Arial" panose="020B0604020202020204" pitchFamily="34" charset="0"/>
                <a:cs typeface="Arial" panose="020B0604020202020204" pitchFamily="34" charset="0"/>
              </a:rPr>
              <a:t>To enhance understanding of others for more effective communication.</a:t>
            </a:r>
          </a:p>
        </p:txBody>
      </p:sp>
      <p:sp>
        <p:nvSpPr>
          <p:cNvPr id="19" name="Rectangle 18">
            <a:extLst>
              <a:ext uri="{FF2B5EF4-FFF2-40B4-BE49-F238E27FC236}">
                <a16:creationId xmlns:a16="http://schemas.microsoft.com/office/drawing/2014/main" id="{7F457229-EF3A-4899-9CF2-93A124AB612A}"/>
              </a:ext>
            </a:extLst>
          </p:cNvPr>
          <p:cNvSpPr/>
          <p:nvPr/>
        </p:nvSpPr>
        <p:spPr>
          <a:xfrm>
            <a:off x="5295900" y="0"/>
            <a:ext cx="104775" cy="6858000"/>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c080bddcbe94a0cac646d0e412c51c2" descr="Person on top of mountain">
            <a:extLst>
              <a:ext uri="{FF2B5EF4-FFF2-40B4-BE49-F238E27FC236}">
                <a16:creationId xmlns:a16="http://schemas.microsoft.com/office/drawing/2014/main" id="{E5E16DAC-8DB6-53D2-2599-BFF5AC7B6DB8}"/>
              </a:ext>
            </a:extLst>
          </p:cNvPr>
          <p:cNvPicPr>
            <a:picLocks/>
          </p:cNvPicPr>
          <p:nvPr/>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0" y="0"/>
            <a:ext cx="5324475" cy="6858000"/>
          </a:xfrm>
          <a:prstGeom prst="rect">
            <a:avLst/>
          </a:prstGeom>
        </p:spPr>
      </p:pic>
      <p:grpSp>
        <p:nvGrpSpPr>
          <p:cNvPr id="21" name="Group 20">
            <a:extLst>
              <a:ext uri="{FF2B5EF4-FFF2-40B4-BE49-F238E27FC236}">
                <a16:creationId xmlns:a16="http://schemas.microsoft.com/office/drawing/2014/main" id="{1B267AB7-318D-421E-BBF5-6D1BF8CBD989}"/>
              </a:ext>
            </a:extLst>
          </p:cNvPr>
          <p:cNvGrpSpPr/>
          <p:nvPr/>
        </p:nvGrpSpPr>
        <p:grpSpPr>
          <a:xfrm>
            <a:off x="558165" y="4226011"/>
            <a:ext cx="5532389" cy="2027806"/>
            <a:chOff x="558165" y="4162425"/>
            <a:chExt cx="5556884" cy="2091392"/>
          </a:xfrm>
        </p:grpSpPr>
        <p:sp>
          <p:nvSpPr>
            <p:cNvPr id="8" name="Rectangle 7">
              <a:extLst>
                <a:ext uri="{FF2B5EF4-FFF2-40B4-BE49-F238E27FC236}">
                  <a16:creationId xmlns:a16="http://schemas.microsoft.com/office/drawing/2014/main" id="{3743EF28-DFE2-4AFA-A6CD-8E0476477A62}"/>
                </a:ext>
              </a:extLst>
            </p:cNvPr>
            <p:cNvSpPr/>
            <p:nvPr/>
          </p:nvSpPr>
          <p:spPr>
            <a:xfrm>
              <a:off x="600075" y="4314825"/>
              <a:ext cx="5514974" cy="1938992"/>
            </a:xfrm>
            <a:prstGeom prst="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800" dirty="0">
                  <a:solidFill>
                    <a:srgbClr val="FFFFFF"/>
                  </a:solidFill>
                  <a:latin typeface="Open Sans" pitchFamily="2" charset="0"/>
                </a:rPr>
                <a:t>Encouraging individuals to express themselves freely and enhancing understanding of others for more effective communication.</a:t>
              </a:r>
              <a:endParaRPr lang="en-US" sz="1800" dirty="0">
                <a:solidFill>
                  <a:prstClr val="black"/>
                </a:solidFill>
                <a:latin typeface="Microsoft Sans Serif" panose="020B0604020202020204" pitchFamily="34" charset="0"/>
              </a:endParaRPr>
            </a:p>
          </p:txBody>
        </p:sp>
        <p:sp>
          <p:nvSpPr>
            <p:cNvPr id="9" name="TextBox 8">
              <a:extLst>
                <a:ext uri="{FF2B5EF4-FFF2-40B4-BE49-F238E27FC236}">
                  <a16:creationId xmlns:a16="http://schemas.microsoft.com/office/drawing/2014/main" id="{45159E60-6D25-4CFE-9220-775248AD8DB0}"/>
                </a:ext>
              </a:extLst>
            </p:cNvPr>
            <p:cNvSpPr txBox="1"/>
            <p:nvPr/>
          </p:nvSpPr>
          <p:spPr>
            <a:xfrm>
              <a:off x="558165" y="4162425"/>
              <a:ext cx="712200" cy="1200329"/>
            </a:xfrm>
            <a:prstGeom prst="rect">
              <a:avLst/>
            </a:prstGeom>
            <a:noFill/>
          </p:spPr>
          <p:txBody>
            <a:bodyPr wrap="square" rtlCol="0">
              <a:spAutoFit/>
            </a:bodyPr>
            <a:lstStyle/>
            <a:p>
              <a:r>
                <a:rPr lang="en-US" sz="7200" dirty="0">
                  <a:solidFill>
                    <a:schemeClr val="bg1"/>
                  </a:solidFill>
                  <a:latin typeface="+mj-lt"/>
                </a:rPr>
                <a:t>“</a:t>
              </a:r>
            </a:p>
          </p:txBody>
        </p:sp>
        <p:sp>
          <p:nvSpPr>
            <p:cNvPr id="20" name="TextBox 19">
              <a:extLst>
                <a:ext uri="{FF2B5EF4-FFF2-40B4-BE49-F238E27FC236}">
                  <a16:creationId xmlns:a16="http://schemas.microsoft.com/office/drawing/2014/main" id="{AE9E23F4-D3BE-4743-B3A0-5EB3C47220DE}"/>
                </a:ext>
              </a:extLst>
            </p:cNvPr>
            <p:cNvSpPr txBox="1"/>
            <p:nvPr>
              <p:custDataLst>
                <p:tags r:id="rId2"/>
              </p:custDataLst>
            </p:nvPr>
          </p:nvSpPr>
          <p:spPr>
            <a:xfrm rot="10800000">
              <a:off x="5369496" y="5053488"/>
              <a:ext cx="712200" cy="1200329"/>
            </a:xfrm>
            <a:prstGeom prst="rect">
              <a:avLst/>
            </a:prstGeom>
            <a:noFill/>
          </p:spPr>
          <p:txBody>
            <a:bodyPr wrap="square" rtlCol="0">
              <a:spAutoFit/>
            </a:bodyPr>
            <a:lstStyle/>
            <a:p>
              <a:r>
                <a:rPr lang="en-US" sz="7200" dirty="0">
                  <a:solidFill>
                    <a:schemeClr val="bg1"/>
                  </a:solidFill>
                  <a:latin typeface="+mj-lt"/>
                </a:rPr>
                <a:t>“</a:t>
              </a:r>
            </a:p>
          </p:txBody>
        </p:sp>
      </p:grpSp>
    </p:spTree>
    <p:custDataLst>
      <p:tags r:id="rId1"/>
    </p:custDataLst>
    <p:extLst>
      <p:ext uri="{BB962C8B-B14F-4D97-AF65-F5344CB8AC3E}">
        <p14:creationId xmlns:p14="http://schemas.microsoft.com/office/powerpoint/2010/main" val="170604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1" fill="hold" grpId="0" nodeType="withEffect">
                                  <p:stCondLst>
                                    <p:cond delay="75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par>
                          <p:cTn id="11" fill="hold">
                            <p:stCondLst>
                              <p:cond delay="125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175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talking with thought balloons">
            <a:extLst>
              <a:ext uri="{FF2B5EF4-FFF2-40B4-BE49-F238E27FC236}">
                <a16:creationId xmlns:a16="http://schemas.microsoft.com/office/drawing/2014/main" id="{DD582608-37D9-420B-6DF7-AAF490B48DF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2314C3D0-F851-4FA1-AA5C-98BCC5F5B039}"/>
              </a:ext>
            </a:extLst>
          </p:cNvPr>
          <p:cNvSpPr/>
          <p:nvPr/>
        </p:nvSpPr>
        <p:spPr>
          <a:xfrm>
            <a:off x="0" y="212881"/>
            <a:ext cx="12192000" cy="1963653"/>
          </a:xfrm>
          <a:prstGeom prst="rect">
            <a:avLst/>
          </a:prstGeom>
          <a:solidFill>
            <a:srgbClr val="CC492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BA9A74-EC6B-4558-B288-55BB4C608E94}"/>
              </a:ext>
            </a:extLst>
          </p:cNvPr>
          <p:cNvSpPr txBox="1"/>
          <p:nvPr/>
        </p:nvSpPr>
        <p:spPr>
          <a:xfrm>
            <a:off x="640357" y="438541"/>
            <a:ext cx="4564049" cy="1569660"/>
          </a:xfrm>
          <a:prstGeom prst="rect">
            <a:avLst/>
          </a:prstGeom>
          <a:noFill/>
        </p:spPr>
        <p:txBody>
          <a:bodyPr wrap="square" rtlCol="0">
            <a:spAutoFit/>
          </a:bodyPr>
          <a:lstStyle/>
          <a:p>
            <a:r>
              <a:rPr lang="en-US" sz="9600" b="1" dirty="0">
                <a:solidFill>
                  <a:schemeClr val="bg1"/>
                </a:solidFill>
                <a:latin typeface="Arial" panose="020B0604020202020204" pitchFamily="34" charset="0"/>
                <a:cs typeface="Arial" panose="020B0604020202020204" pitchFamily="34" charset="0"/>
              </a:rPr>
              <a:t>2</a:t>
            </a:r>
            <a:endParaRPr lang="en-US" sz="60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B3A408B-C28E-4DF8-B5A7-E85CF0639FC5}"/>
              </a:ext>
            </a:extLst>
          </p:cNvPr>
          <p:cNvSpPr txBox="1"/>
          <p:nvPr/>
        </p:nvSpPr>
        <p:spPr>
          <a:xfrm>
            <a:off x="1604148" y="682612"/>
            <a:ext cx="3616601"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In Practice</a:t>
            </a:r>
          </a:p>
        </p:txBody>
      </p:sp>
      <p:sp>
        <p:nvSpPr>
          <p:cNvPr id="2" name="Rectangle 1">
            <a:extLst>
              <a:ext uri="{FF2B5EF4-FFF2-40B4-BE49-F238E27FC236}">
                <a16:creationId xmlns:a16="http://schemas.microsoft.com/office/drawing/2014/main" id="{DD2551A4-CD04-B1CA-ED6C-8D86F118A4B2}"/>
              </a:ext>
            </a:extLst>
          </p:cNvPr>
          <p:cNvSpPr/>
          <p:nvPr/>
        </p:nvSpPr>
        <p:spPr>
          <a:xfrm>
            <a:off x="398268" y="2530492"/>
            <a:ext cx="11395463" cy="3231715"/>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3D0C5B5-AEDF-23FF-3702-4A7E1478F7EE}"/>
              </a:ext>
            </a:extLst>
          </p:cNvPr>
          <p:cNvSpPr txBox="1"/>
          <p:nvPr/>
        </p:nvSpPr>
        <p:spPr>
          <a:xfrm>
            <a:off x="824610" y="2701385"/>
            <a:ext cx="10542777" cy="2308324"/>
          </a:xfrm>
          <a:prstGeom prst="rect">
            <a:avLst/>
          </a:prstGeom>
          <a:noFill/>
        </p:spPr>
        <p:txBody>
          <a:bodyPr wrap="square" rtlCol="0">
            <a:spAutoFit/>
          </a:bodyPr>
          <a:lstStyle/>
          <a:p>
            <a:r>
              <a:rPr lang="en-US" sz="3600" dirty="0">
                <a:solidFill>
                  <a:schemeClr val="tx2"/>
                </a:solidFill>
                <a:latin typeface="Arial" panose="020B0604020202020204" pitchFamily="34" charset="0"/>
                <a:cs typeface="Arial" panose="020B0604020202020204" pitchFamily="34" charset="0"/>
              </a:rPr>
              <a:t>Before our next session/class:</a:t>
            </a:r>
          </a:p>
          <a:p>
            <a:r>
              <a:rPr lang="en-US" sz="3600" dirty="0">
                <a:solidFill>
                  <a:schemeClr val="tx2"/>
                </a:solidFill>
                <a:latin typeface="Arial" panose="020B0604020202020204" pitchFamily="34" charset="0"/>
                <a:cs typeface="Arial" panose="020B0604020202020204" pitchFamily="34" charset="0"/>
              </a:rPr>
              <a:t>Use SOLER, open ended questions, and content, feeling, and meaning reflections with a client.  Notice how the client responds to you</a:t>
            </a:r>
            <a:r>
              <a:rPr lang="en-US" sz="3000" dirty="0">
                <a:solidFill>
                  <a:schemeClr val="tx2"/>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60591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2"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D5DE39-1CD3-CDE5-EAC0-85D0E93A0E4F}"/>
              </a:ext>
            </a:extLst>
          </p:cNvPr>
          <p:cNvSpPr txBox="1"/>
          <p:nvPr/>
        </p:nvSpPr>
        <p:spPr>
          <a:xfrm>
            <a:off x="4352627" y="3790591"/>
            <a:ext cx="4113627"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Grant # </a:t>
            </a:r>
            <a:r>
              <a:rPr lang="en-US" sz="2800" b="0" i="0" dirty="0">
                <a:solidFill>
                  <a:srgbClr val="212529"/>
                </a:solidFill>
                <a:effectLst/>
                <a:latin typeface="Arial" panose="020B0604020202020204" pitchFamily="34" charset="0"/>
                <a:cs typeface="Arial" panose="020B0604020202020204" pitchFamily="34" charset="0"/>
              </a:rPr>
              <a:t>1H79SM081783</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E96C1B0D-30A5-B692-EA3B-BCCA73758CB9}"/>
              </a:ext>
            </a:extLst>
          </p:cNvPr>
          <p:cNvCxnSpPr/>
          <p:nvPr/>
        </p:nvCxnSpPr>
        <p:spPr>
          <a:xfrm>
            <a:off x="2861801" y="3606861"/>
            <a:ext cx="7095281"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A black and white logo&#10;&#10;Description automatically generated">
            <a:extLst>
              <a:ext uri="{FF2B5EF4-FFF2-40B4-BE49-F238E27FC236}">
                <a16:creationId xmlns:a16="http://schemas.microsoft.com/office/drawing/2014/main" id="{BE0C1103-E405-00CC-F90D-34AA0FEC3F3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9441" y="2572232"/>
            <a:ext cx="2540000" cy="850900"/>
          </a:xfrm>
          <a:prstGeom prst="rect">
            <a:avLst/>
          </a:prstGeom>
        </p:spPr>
      </p:pic>
    </p:spTree>
    <p:custDataLst>
      <p:tags r:id="rId1"/>
    </p:custDataLst>
    <p:extLst>
      <p:ext uri="{BB962C8B-B14F-4D97-AF65-F5344CB8AC3E}">
        <p14:creationId xmlns:p14="http://schemas.microsoft.com/office/powerpoint/2010/main" val="2134886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D5DE39-1CD3-CDE5-EAC0-85D0E93A0E4F}"/>
              </a:ext>
            </a:extLst>
          </p:cNvPr>
          <p:cNvSpPr txBox="1"/>
          <p:nvPr/>
        </p:nvSpPr>
        <p:spPr>
          <a:xfrm>
            <a:off x="5570201" y="4075399"/>
            <a:ext cx="160332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Presents</a:t>
            </a:r>
          </a:p>
        </p:txBody>
      </p:sp>
      <p:cxnSp>
        <p:nvCxnSpPr>
          <p:cNvPr id="13" name="Straight Connector 12">
            <a:extLst>
              <a:ext uri="{FF2B5EF4-FFF2-40B4-BE49-F238E27FC236}">
                <a16:creationId xmlns:a16="http://schemas.microsoft.com/office/drawing/2014/main" id="{E96C1B0D-30A5-B692-EA3B-BCCA73758CB9}"/>
              </a:ext>
            </a:extLst>
          </p:cNvPr>
          <p:cNvCxnSpPr>
            <a:cxnSpLocks/>
          </p:cNvCxnSpPr>
          <p:nvPr/>
        </p:nvCxnSpPr>
        <p:spPr>
          <a:xfrm>
            <a:off x="2650603" y="3881482"/>
            <a:ext cx="7910620" cy="0"/>
          </a:xfrm>
          <a:prstGeom prst="line">
            <a:avLst/>
          </a:prstGeom>
          <a:ln w="38100">
            <a:solidFill>
              <a:srgbClr val="CC0033"/>
            </a:solidFill>
          </a:ln>
        </p:spPr>
        <p:style>
          <a:lnRef idx="2">
            <a:schemeClr val="accent1"/>
          </a:lnRef>
          <a:fillRef idx="0">
            <a:schemeClr val="accent1"/>
          </a:fillRef>
          <a:effectRef idx="1">
            <a:schemeClr val="accent1"/>
          </a:effectRef>
          <a:fontRef idx="minor">
            <a:schemeClr val="tx1"/>
          </a:fontRef>
        </p:style>
      </p:cxnSp>
      <p:pic>
        <p:nvPicPr>
          <p:cNvPr id="4" name="Picture 3" descr="A close up of a text&#10;&#10;Description automatically generated">
            <a:extLst>
              <a:ext uri="{FF2B5EF4-FFF2-40B4-BE49-F238E27FC236}">
                <a16:creationId xmlns:a16="http://schemas.microsoft.com/office/drawing/2014/main" id="{CCA2B612-E31E-B725-41F7-B7215D001C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37867" y="2486654"/>
            <a:ext cx="1282570" cy="1200912"/>
          </a:xfrm>
          <a:prstGeom prst="rect">
            <a:avLst/>
          </a:prstGeom>
        </p:spPr>
      </p:pic>
      <p:pic>
        <p:nvPicPr>
          <p:cNvPr id="5" name="Picture 4" descr="A close up of a text&#10;&#10;Description automatically generated">
            <a:extLst>
              <a:ext uri="{FF2B5EF4-FFF2-40B4-BE49-F238E27FC236}">
                <a16:creationId xmlns:a16="http://schemas.microsoft.com/office/drawing/2014/main" id="{3D0DC621-518A-82C9-E2DB-F1242374B8E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72837" y="2508858"/>
            <a:ext cx="6740785" cy="1200912"/>
          </a:xfrm>
          <a:prstGeom prst="rect">
            <a:avLst/>
          </a:prstGeom>
        </p:spPr>
      </p:pic>
    </p:spTree>
    <p:custDataLst>
      <p:tags r:id="rId1"/>
    </p:custDataLst>
    <p:extLst>
      <p:ext uri="{BB962C8B-B14F-4D97-AF65-F5344CB8AC3E}">
        <p14:creationId xmlns:p14="http://schemas.microsoft.com/office/powerpoint/2010/main" val="119013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191399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Two people talking with voice balloons">
            <a:extLst>
              <a:ext uri="{FF2B5EF4-FFF2-40B4-BE49-F238E27FC236}">
                <a16:creationId xmlns:a16="http://schemas.microsoft.com/office/drawing/2014/main" id="{22229ED5-1CD6-4D96-0F9E-6001448A989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2314C3D0-F851-4FA1-AA5C-98BCC5F5B039}"/>
              </a:ext>
            </a:extLst>
          </p:cNvPr>
          <p:cNvSpPr/>
          <p:nvPr/>
        </p:nvSpPr>
        <p:spPr>
          <a:xfrm>
            <a:off x="6359265" y="-55659"/>
            <a:ext cx="5475798" cy="6913659"/>
          </a:xfrm>
          <a:prstGeom prst="rect">
            <a:avLst/>
          </a:prstGeom>
          <a:solidFill>
            <a:srgbClr val="CC4927">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BA9A74-EC6B-4558-B288-55BB4C608E94}"/>
              </a:ext>
            </a:extLst>
          </p:cNvPr>
          <p:cNvSpPr txBox="1"/>
          <p:nvPr/>
        </p:nvSpPr>
        <p:spPr>
          <a:xfrm>
            <a:off x="6820440" y="707666"/>
            <a:ext cx="4564049" cy="1600438"/>
          </a:xfrm>
          <a:prstGeom prst="rect">
            <a:avLst/>
          </a:prstGeom>
          <a:noFill/>
        </p:spPr>
        <p:txBody>
          <a:bodyPr wrap="square" rtlCol="0">
            <a:spAutoFit/>
          </a:bodyPr>
          <a:lstStyle/>
          <a:p>
            <a:r>
              <a:rPr lang="en-US" sz="9800" b="1" dirty="0">
                <a:solidFill>
                  <a:schemeClr val="bg1"/>
                </a:solidFill>
                <a:latin typeface="Arial" panose="020B0604020202020204" pitchFamily="34" charset="0"/>
                <a:cs typeface="Arial" panose="020B0604020202020204" pitchFamily="34" charset="0"/>
              </a:rPr>
              <a:t>2</a:t>
            </a:r>
          </a:p>
        </p:txBody>
      </p:sp>
      <p:sp>
        <p:nvSpPr>
          <p:cNvPr id="17" name="TextBox 16">
            <a:extLst>
              <a:ext uri="{FF2B5EF4-FFF2-40B4-BE49-F238E27FC236}">
                <a16:creationId xmlns:a16="http://schemas.microsoft.com/office/drawing/2014/main" id="{CB3A408B-C28E-4DF8-B5A7-E85CF0639FC5}"/>
              </a:ext>
            </a:extLst>
          </p:cNvPr>
          <p:cNvSpPr txBox="1"/>
          <p:nvPr/>
        </p:nvSpPr>
        <p:spPr>
          <a:xfrm>
            <a:off x="7694548" y="874741"/>
            <a:ext cx="4118610" cy="1323439"/>
          </a:xfrm>
          <a:prstGeom prst="rect">
            <a:avLst/>
          </a:prstGeom>
          <a:noFill/>
        </p:spPr>
        <p:txBody>
          <a:bodyPr wrap="square" rtlCol="0">
            <a:spAutoFit/>
          </a:bodyPr>
          <a:lstStyle/>
          <a:p>
            <a:r>
              <a:rPr lang="en-US" sz="3900" b="1" dirty="0">
                <a:solidFill>
                  <a:schemeClr val="bg1"/>
                </a:solidFill>
                <a:latin typeface="Arial" panose="020B0604020202020204" pitchFamily="34" charset="0"/>
                <a:cs typeface="Arial" panose="020B0604020202020204" pitchFamily="34" charset="0"/>
              </a:rPr>
              <a:t>Active Listening Skills</a:t>
            </a:r>
          </a:p>
        </p:txBody>
      </p:sp>
      <p:sp>
        <p:nvSpPr>
          <p:cNvPr id="18" name="TextBox 17">
            <a:extLst>
              <a:ext uri="{FF2B5EF4-FFF2-40B4-BE49-F238E27FC236}">
                <a16:creationId xmlns:a16="http://schemas.microsoft.com/office/drawing/2014/main" id="{003BAAF3-69ED-4B06-AEE1-48DB79A84D6D}"/>
              </a:ext>
            </a:extLst>
          </p:cNvPr>
          <p:cNvSpPr txBox="1"/>
          <p:nvPr/>
        </p:nvSpPr>
        <p:spPr>
          <a:xfrm>
            <a:off x="6820440" y="2340368"/>
            <a:ext cx="4210050"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Physical Health Setting</a:t>
            </a:r>
          </a:p>
        </p:txBody>
      </p:sp>
    </p:spTree>
    <p:custDataLst>
      <p:tags r:id="rId1"/>
    </p:custDataLst>
    <p:extLst>
      <p:ext uri="{BB962C8B-B14F-4D97-AF65-F5344CB8AC3E}">
        <p14:creationId xmlns:p14="http://schemas.microsoft.com/office/powerpoint/2010/main" val="248919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itting around a table with writing">
            <a:extLst>
              <a:ext uri="{FF2B5EF4-FFF2-40B4-BE49-F238E27FC236}">
                <a16:creationId xmlns:a16="http://schemas.microsoft.com/office/drawing/2014/main" id="{08FBC877-0FAF-1CC7-D20C-1F4D49DC0AD4}"/>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40944" y="0"/>
            <a:ext cx="12219296" cy="8032247"/>
          </a:xfrm>
          <a:prstGeom prst="rect">
            <a:avLst/>
          </a:prstGeom>
        </p:spPr>
      </p:pic>
      <p:sp>
        <p:nvSpPr>
          <p:cNvPr id="6" name="Rectangle 5">
            <a:extLst>
              <a:ext uri="{FF2B5EF4-FFF2-40B4-BE49-F238E27FC236}">
                <a16:creationId xmlns:a16="http://schemas.microsoft.com/office/drawing/2014/main" id="{2314C3D0-F851-4FA1-AA5C-98BCC5F5B039}"/>
              </a:ext>
            </a:extLst>
          </p:cNvPr>
          <p:cNvSpPr/>
          <p:nvPr/>
        </p:nvSpPr>
        <p:spPr>
          <a:xfrm>
            <a:off x="0" y="212881"/>
            <a:ext cx="12192000" cy="1963653"/>
          </a:xfrm>
          <a:prstGeom prst="rect">
            <a:avLst/>
          </a:prstGeom>
          <a:solidFill>
            <a:schemeClr val="bg1">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BA9A74-EC6B-4558-B288-55BB4C608E94}"/>
              </a:ext>
            </a:extLst>
          </p:cNvPr>
          <p:cNvSpPr txBox="1"/>
          <p:nvPr/>
        </p:nvSpPr>
        <p:spPr>
          <a:xfrm>
            <a:off x="640357" y="438541"/>
            <a:ext cx="4564049" cy="1569660"/>
          </a:xfrm>
          <a:prstGeom prst="rect">
            <a:avLst/>
          </a:prstGeom>
          <a:noFill/>
        </p:spPr>
        <p:txBody>
          <a:bodyPr wrap="square" rtlCol="0">
            <a:spAutoFit/>
          </a:bodyPr>
          <a:lstStyle/>
          <a:p>
            <a:r>
              <a:rPr lang="en-US" sz="9600" b="1" dirty="0">
                <a:solidFill>
                  <a:schemeClr val="bg1"/>
                </a:solidFill>
                <a:latin typeface="Arial" panose="020B0604020202020204" pitchFamily="34" charset="0"/>
                <a:cs typeface="Arial" panose="020B0604020202020204" pitchFamily="34" charset="0"/>
              </a:rPr>
              <a:t>2</a:t>
            </a:r>
            <a:endParaRPr lang="en-US" sz="60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B3A408B-C28E-4DF8-B5A7-E85CF0639FC5}"/>
              </a:ext>
            </a:extLst>
          </p:cNvPr>
          <p:cNvSpPr txBox="1"/>
          <p:nvPr/>
        </p:nvSpPr>
        <p:spPr>
          <a:xfrm>
            <a:off x="1604148" y="795346"/>
            <a:ext cx="8617090"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Review Activity</a:t>
            </a:r>
          </a:p>
        </p:txBody>
      </p:sp>
      <p:sp>
        <p:nvSpPr>
          <p:cNvPr id="2" name="Rectangle 1">
            <a:extLst>
              <a:ext uri="{FF2B5EF4-FFF2-40B4-BE49-F238E27FC236}">
                <a16:creationId xmlns:a16="http://schemas.microsoft.com/office/drawing/2014/main" id="{DD2551A4-CD04-B1CA-ED6C-8D86F118A4B2}"/>
              </a:ext>
            </a:extLst>
          </p:cNvPr>
          <p:cNvSpPr/>
          <p:nvPr/>
        </p:nvSpPr>
        <p:spPr>
          <a:xfrm>
            <a:off x="1417191" y="2637061"/>
            <a:ext cx="9303027" cy="3492838"/>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3D0C5B5-AEDF-23FF-3702-4A7E1478F7EE}"/>
              </a:ext>
            </a:extLst>
          </p:cNvPr>
          <p:cNvSpPr txBox="1"/>
          <p:nvPr/>
        </p:nvSpPr>
        <p:spPr>
          <a:xfrm>
            <a:off x="1735243" y="2758999"/>
            <a:ext cx="8666922" cy="2708434"/>
          </a:xfrm>
          <a:prstGeom prst="rect">
            <a:avLst/>
          </a:prstGeom>
          <a:noFill/>
        </p:spPr>
        <p:txBody>
          <a:bodyPr wrap="square" rtlCol="0">
            <a:spAutoFit/>
          </a:bodyPr>
          <a:lstStyle/>
          <a:p>
            <a:r>
              <a:rPr lang="en-US" sz="2400" dirty="0">
                <a:solidFill>
                  <a:srgbClr val="000000"/>
                </a:solidFill>
                <a:latin typeface="Arial" panose="020B0604020202020204" pitchFamily="34" charset="0"/>
                <a:cs typeface="Arial" panose="020B0604020202020204" pitchFamily="34" charset="0"/>
              </a:rPr>
              <a:t>Following our last session, your tasks were to:</a:t>
            </a:r>
          </a:p>
          <a:p>
            <a:r>
              <a:rPr lang="en-US" sz="2400" dirty="0">
                <a:solidFill>
                  <a:srgbClr val="000000"/>
                </a:solidFill>
                <a:latin typeface="Arial" panose="020B0604020202020204" pitchFamily="34" charset="0"/>
                <a:cs typeface="Arial" panose="020B0604020202020204" pitchFamily="34" charset="0"/>
              </a:rPr>
              <a:t>1. Identify when you are listening without distractions</a:t>
            </a:r>
          </a:p>
          <a:p>
            <a:r>
              <a:rPr lang="en-US" sz="2400" dirty="0">
                <a:solidFill>
                  <a:srgbClr val="000000"/>
                </a:solidFill>
                <a:latin typeface="Arial" panose="020B0604020202020204" pitchFamily="34" charset="0"/>
                <a:cs typeface="Arial" panose="020B0604020202020204" pitchFamily="34" charset="0"/>
              </a:rPr>
              <a:t>2. Observe how you show respect in conversations</a:t>
            </a:r>
          </a:p>
          <a:p>
            <a:r>
              <a:rPr lang="en-US" sz="2400" dirty="0">
                <a:solidFill>
                  <a:srgbClr val="000000"/>
                </a:solidFill>
                <a:latin typeface="Arial" panose="020B0604020202020204" pitchFamily="34" charset="0"/>
                <a:cs typeface="Arial" panose="020B0604020202020204" pitchFamily="34" charset="0"/>
              </a:rPr>
              <a:t>3. Note how you acknowledge a person's culture and disability</a:t>
            </a:r>
          </a:p>
          <a:p>
            <a:r>
              <a:rPr lang="en-US" sz="2400" dirty="0">
                <a:solidFill>
                  <a:srgbClr val="000000"/>
                </a:solidFill>
                <a:latin typeface="Arial" panose="020B0604020202020204" pitchFamily="34" charset="0"/>
                <a:cs typeface="Arial" panose="020B0604020202020204" pitchFamily="34" charset="0"/>
              </a:rPr>
              <a:t>4. Use LIME to address communication barriers</a:t>
            </a:r>
            <a:endParaRPr lang="en-US" sz="2400" dirty="0">
              <a:solidFill>
                <a:prstClr val="black"/>
              </a:solidFill>
              <a:latin typeface="Arial" panose="020B0604020202020204" pitchFamily="34" charset="0"/>
              <a:cs typeface="Arial" panose="020B0604020202020204" pitchFamily="34" charset="0"/>
            </a:endParaRPr>
          </a:p>
          <a:p>
            <a:endParaRPr lang="en-US" sz="2500" dirty="0">
              <a:solidFill>
                <a:schemeClr val="tx2"/>
              </a:solidFill>
              <a:latin typeface="Arial" panose="020B0604020202020204" pitchFamily="34" charset="0"/>
              <a:cs typeface="Arial" panose="020B0604020202020204" pitchFamily="34" charset="0"/>
            </a:endParaRPr>
          </a:p>
          <a:p>
            <a:r>
              <a:rPr lang="en-US" sz="2500" b="1" i="1" dirty="0">
                <a:solidFill>
                  <a:schemeClr val="tx2"/>
                </a:solidFill>
                <a:latin typeface="Arial" panose="020B0604020202020204" pitchFamily="34" charset="0"/>
                <a:cs typeface="Arial" panose="020B0604020202020204" pitchFamily="34" charset="0"/>
              </a:rPr>
              <a:t>How did it go?</a:t>
            </a:r>
          </a:p>
        </p:txBody>
      </p:sp>
    </p:spTree>
    <p:custDataLst>
      <p:tags r:id="rId1"/>
    </p:custDataLst>
    <p:extLst>
      <p:ext uri="{BB962C8B-B14F-4D97-AF65-F5344CB8AC3E}">
        <p14:creationId xmlns:p14="http://schemas.microsoft.com/office/powerpoint/2010/main" val="2175672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199d6197d343cc88d36ad7bd114ca8" descr="Home office with a table and chair">
            <a:extLst>
              <a:ext uri="{FF2B5EF4-FFF2-40B4-BE49-F238E27FC236}">
                <a16:creationId xmlns:a16="http://schemas.microsoft.com/office/drawing/2014/main" id="{BE53A6F0-7C5C-84A2-B129-C2F996A9CFF7}"/>
              </a:ext>
            </a:extLst>
          </p:cNvPr>
          <p:cNvPicPr>
            <a:picLocks/>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27296" y="-427341"/>
            <a:ext cx="12192000" cy="7285341"/>
          </a:xfrm>
          <a:prstGeom prst="rect">
            <a:avLst/>
          </a:prstGeom>
          <a:effectLst/>
        </p:spPr>
      </p:pic>
      <p:sp>
        <p:nvSpPr>
          <p:cNvPr id="11" name="Rectangle 10">
            <a:extLst>
              <a:ext uri="{FF2B5EF4-FFF2-40B4-BE49-F238E27FC236}">
                <a16:creationId xmlns:a16="http://schemas.microsoft.com/office/drawing/2014/main" id="{6A5761EE-59DD-4EB5-99B4-2FB12DA4069C}"/>
              </a:ext>
            </a:extLst>
          </p:cNvPr>
          <p:cNvSpPr/>
          <p:nvPr/>
        </p:nvSpPr>
        <p:spPr>
          <a:xfrm>
            <a:off x="0" y="1583140"/>
            <a:ext cx="12192000" cy="278414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396A50BD-15BB-4C35-A778-B366860E2354}"/>
              </a:ext>
            </a:extLst>
          </p:cNvPr>
          <p:cNvGrpSpPr/>
          <p:nvPr/>
        </p:nvGrpSpPr>
        <p:grpSpPr>
          <a:xfrm>
            <a:off x="968988" y="1774212"/>
            <a:ext cx="2818264" cy="1601675"/>
            <a:chOff x="968988" y="1583140"/>
            <a:chExt cx="2818264" cy="1601675"/>
          </a:xfrm>
        </p:grpSpPr>
        <p:sp>
          <p:nvSpPr>
            <p:cNvPr id="12" name="TextBox 11">
              <a:extLst>
                <a:ext uri="{FF2B5EF4-FFF2-40B4-BE49-F238E27FC236}">
                  <a16:creationId xmlns:a16="http://schemas.microsoft.com/office/drawing/2014/main" id="{775849D9-56E2-45FD-A4D7-540DAF5C111A}"/>
                </a:ext>
              </a:extLst>
            </p:cNvPr>
            <p:cNvSpPr txBox="1"/>
            <p:nvPr/>
          </p:nvSpPr>
          <p:spPr>
            <a:xfrm>
              <a:off x="1071349" y="1583140"/>
              <a:ext cx="914400" cy="800219"/>
            </a:xfrm>
            <a:prstGeom prst="rect">
              <a:avLst/>
            </a:prstGeom>
            <a:noFill/>
          </p:spPr>
          <p:txBody>
            <a:bodyPr wrap="square" rtlCol="0">
              <a:spAutoFit/>
            </a:bodyPr>
            <a:lstStyle/>
            <a:p>
              <a:r>
                <a:rPr lang="en-US" sz="4600" b="1" dirty="0">
                  <a:solidFill>
                    <a:schemeClr val="bg1">
                      <a:lumMod val="65000"/>
                    </a:schemeClr>
                  </a:solidFill>
                  <a:latin typeface="Quicksand Medium" panose="00000600000000000000" pitchFamily="2" charset="0"/>
                </a:rPr>
                <a:t>01</a:t>
              </a:r>
            </a:p>
          </p:txBody>
        </p:sp>
        <p:sp>
          <p:nvSpPr>
            <p:cNvPr id="13" name="TextBox 12">
              <a:extLst>
                <a:ext uri="{FF2B5EF4-FFF2-40B4-BE49-F238E27FC236}">
                  <a16:creationId xmlns:a16="http://schemas.microsoft.com/office/drawing/2014/main" id="{F8DD81F4-59F0-4B9D-B5A0-F1A152DA382C}"/>
                </a:ext>
              </a:extLst>
            </p:cNvPr>
            <p:cNvSpPr txBox="1"/>
            <p:nvPr/>
          </p:nvSpPr>
          <p:spPr>
            <a:xfrm>
              <a:off x="968988" y="2538484"/>
              <a:ext cx="2818264" cy="646331"/>
            </a:xfrm>
            <a:prstGeom prst="rect">
              <a:avLst/>
            </a:prstGeom>
            <a:noFill/>
          </p:spPr>
          <p:txBody>
            <a:bodyPr wrap="square" rtlCol="0">
              <a:spAutoFit/>
            </a:bodyPr>
            <a:lstStyle/>
            <a:p>
              <a:r>
                <a:rPr lang="en-US" b="0" i="0" dirty="0">
                  <a:solidFill>
                    <a:srgbClr val="211D12"/>
                  </a:solidFill>
                  <a:effectLst/>
                  <a:latin typeface="Arial" panose="020B0604020202020204" pitchFamily="34" charset="0"/>
                  <a:cs typeface="Arial" panose="020B0604020202020204" pitchFamily="34" charset="0"/>
                </a:rPr>
                <a:t>Describe active listening and why it is important</a:t>
              </a:r>
              <a:endParaRPr lang="en-US" dirty="0">
                <a:solidFill>
                  <a:srgbClr val="211D12"/>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B06A033-CEF9-4EFE-B49B-D72BD97E73BF}"/>
                </a:ext>
              </a:extLst>
            </p:cNvPr>
            <p:cNvSpPr/>
            <p:nvPr/>
          </p:nvSpPr>
          <p:spPr>
            <a:xfrm>
              <a:off x="1071349" y="2442949"/>
              <a:ext cx="914400" cy="63521"/>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17542"/>
                </a:solidFill>
              </a:endParaRPr>
            </a:p>
          </p:txBody>
        </p:sp>
      </p:grpSp>
      <p:grpSp>
        <p:nvGrpSpPr>
          <p:cNvPr id="28" name="Group 27">
            <a:extLst>
              <a:ext uri="{FF2B5EF4-FFF2-40B4-BE49-F238E27FC236}">
                <a16:creationId xmlns:a16="http://schemas.microsoft.com/office/drawing/2014/main" id="{18A56962-1185-41F1-8357-2D5DF13BC600}"/>
              </a:ext>
            </a:extLst>
          </p:cNvPr>
          <p:cNvGrpSpPr/>
          <p:nvPr/>
        </p:nvGrpSpPr>
        <p:grpSpPr>
          <a:xfrm>
            <a:off x="4711888" y="1774212"/>
            <a:ext cx="2768224" cy="1878674"/>
            <a:chOff x="4662982" y="1640005"/>
            <a:chExt cx="2768224" cy="1878674"/>
          </a:xfrm>
        </p:grpSpPr>
        <p:sp>
          <p:nvSpPr>
            <p:cNvPr id="16" name="TextBox 15">
              <a:extLst>
                <a:ext uri="{FF2B5EF4-FFF2-40B4-BE49-F238E27FC236}">
                  <a16:creationId xmlns:a16="http://schemas.microsoft.com/office/drawing/2014/main" id="{37B00609-F8D7-46D8-88F8-EA9C34EFFECB}"/>
                </a:ext>
              </a:extLst>
            </p:cNvPr>
            <p:cNvSpPr txBox="1"/>
            <p:nvPr/>
          </p:nvSpPr>
          <p:spPr>
            <a:xfrm>
              <a:off x="4717574" y="1640005"/>
              <a:ext cx="914400" cy="800219"/>
            </a:xfrm>
            <a:prstGeom prst="rect">
              <a:avLst/>
            </a:prstGeom>
            <a:noFill/>
          </p:spPr>
          <p:txBody>
            <a:bodyPr wrap="square" rtlCol="0">
              <a:spAutoFit/>
            </a:bodyPr>
            <a:lstStyle/>
            <a:p>
              <a:r>
                <a:rPr lang="en-US" sz="4600" b="1" dirty="0">
                  <a:solidFill>
                    <a:schemeClr val="bg1">
                      <a:lumMod val="65000"/>
                    </a:schemeClr>
                  </a:solidFill>
                  <a:latin typeface="Quicksand Medium" panose="00000600000000000000" pitchFamily="2" charset="0"/>
                </a:rPr>
                <a:t>02</a:t>
              </a:r>
            </a:p>
          </p:txBody>
        </p:sp>
        <p:sp>
          <p:nvSpPr>
            <p:cNvPr id="18" name="TextBox 17">
              <a:extLst>
                <a:ext uri="{FF2B5EF4-FFF2-40B4-BE49-F238E27FC236}">
                  <a16:creationId xmlns:a16="http://schemas.microsoft.com/office/drawing/2014/main" id="{0C18F7C5-A366-4CD1-A0F0-9968B7F92FCE}"/>
                </a:ext>
              </a:extLst>
            </p:cNvPr>
            <p:cNvSpPr txBox="1"/>
            <p:nvPr/>
          </p:nvSpPr>
          <p:spPr>
            <a:xfrm>
              <a:off x="4662982" y="2595349"/>
              <a:ext cx="2768224" cy="923330"/>
            </a:xfrm>
            <a:prstGeom prst="rect">
              <a:avLst/>
            </a:prstGeom>
            <a:noFill/>
          </p:spPr>
          <p:txBody>
            <a:bodyPr wrap="square" rtlCol="0">
              <a:spAutoFit/>
            </a:bodyPr>
            <a:lstStyle/>
            <a:p>
              <a:r>
                <a:rPr lang="en-US" b="0" i="0" dirty="0">
                  <a:solidFill>
                    <a:srgbClr val="211D12"/>
                  </a:solidFill>
                  <a:effectLst/>
                  <a:latin typeface="Arial" panose="020B0604020202020204" pitchFamily="34" charset="0"/>
                  <a:cs typeface="Arial" panose="020B0604020202020204" pitchFamily="34" charset="0"/>
                </a:rPr>
                <a:t>Define non-verbal communication</a:t>
              </a:r>
              <a:endParaRPr lang="en-US" sz="1400" b="0" i="0" dirty="0">
                <a:solidFill>
                  <a:srgbClr val="211D12"/>
                </a:solidFill>
                <a:effectLst/>
                <a:latin typeface="Arial" panose="020B0604020202020204" pitchFamily="34" charset="0"/>
                <a:cs typeface="Arial" panose="020B0604020202020204" pitchFamily="34" charset="0"/>
              </a:endParaRPr>
            </a:p>
            <a:p>
              <a:endParaRPr lang="en-US" dirty="0">
                <a:solidFill>
                  <a:srgbClr val="211D12"/>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D936091-B36E-4CDF-BBA9-D8F25096ED03}"/>
                </a:ext>
              </a:extLst>
            </p:cNvPr>
            <p:cNvSpPr/>
            <p:nvPr/>
          </p:nvSpPr>
          <p:spPr>
            <a:xfrm>
              <a:off x="4765342" y="2499814"/>
              <a:ext cx="914400" cy="63521"/>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AC5A6012-4EC0-44D8-8DEF-28A7554D5B02}"/>
              </a:ext>
            </a:extLst>
          </p:cNvPr>
          <p:cNvGrpSpPr/>
          <p:nvPr/>
        </p:nvGrpSpPr>
        <p:grpSpPr>
          <a:xfrm>
            <a:off x="8246094" y="1774212"/>
            <a:ext cx="3395022" cy="1942373"/>
            <a:chOff x="8246094" y="1672019"/>
            <a:chExt cx="3395022" cy="1942373"/>
          </a:xfrm>
        </p:grpSpPr>
        <p:sp>
          <p:nvSpPr>
            <p:cNvPr id="22" name="TextBox 21">
              <a:extLst>
                <a:ext uri="{FF2B5EF4-FFF2-40B4-BE49-F238E27FC236}">
                  <a16:creationId xmlns:a16="http://schemas.microsoft.com/office/drawing/2014/main" id="{0F3D27FB-1950-432A-81A9-E4CB365E7FD9}"/>
                </a:ext>
              </a:extLst>
            </p:cNvPr>
            <p:cNvSpPr txBox="1"/>
            <p:nvPr/>
          </p:nvSpPr>
          <p:spPr>
            <a:xfrm>
              <a:off x="8246094" y="2598729"/>
              <a:ext cx="3395022" cy="1015663"/>
            </a:xfrm>
            <a:prstGeom prst="rect">
              <a:avLst/>
            </a:prstGeom>
            <a:noFill/>
          </p:spPr>
          <p:txBody>
            <a:bodyPr wrap="square">
              <a:spAutoFit/>
            </a:bodyPr>
            <a:lstStyle/>
            <a:p>
              <a:r>
                <a:rPr lang="en-US" b="0" i="0" dirty="0">
                  <a:solidFill>
                    <a:srgbClr val="211D12"/>
                  </a:solidFill>
                  <a:effectLst/>
                  <a:latin typeface="Arial" panose="020B0604020202020204" pitchFamily="34" charset="0"/>
                  <a:cs typeface="Arial" panose="020B0604020202020204" pitchFamily="34" charset="0"/>
                </a:rPr>
                <a:t>Discuss and Practice:</a:t>
              </a:r>
              <a:endParaRPr lang="en-US" dirty="0">
                <a:solidFill>
                  <a:srgbClr val="211D12"/>
                </a:solidFill>
                <a:latin typeface="Arial" panose="020B0604020202020204" pitchFamily="34" charset="0"/>
                <a:cs typeface="Arial" panose="020B0604020202020204" pitchFamily="34" charset="0"/>
              </a:endParaRPr>
            </a:p>
            <a:p>
              <a:r>
                <a:rPr lang="en-US" sz="1400" dirty="0">
                  <a:solidFill>
                    <a:srgbClr val="211D12"/>
                  </a:solidFill>
                  <a:latin typeface="Arial" panose="020B0604020202020204" pitchFamily="34" charset="0"/>
                  <a:cs typeface="Arial" panose="020B0604020202020204" pitchFamily="34" charset="0"/>
                </a:rPr>
                <a:t>Open-Ended Questions</a:t>
              </a:r>
            </a:p>
            <a:p>
              <a:r>
                <a:rPr lang="en-US" sz="1400" dirty="0">
                  <a:solidFill>
                    <a:srgbClr val="211D12"/>
                  </a:solidFill>
                  <a:latin typeface="Arial" panose="020B0604020202020204" pitchFamily="34" charset="0"/>
                  <a:cs typeface="Arial" panose="020B0604020202020204" pitchFamily="34" charset="0"/>
                </a:rPr>
                <a:t>SOLER and Non-Verbal Communication </a:t>
              </a:r>
            </a:p>
            <a:p>
              <a:r>
                <a:rPr lang="en-US" sz="1400" dirty="0">
                  <a:solidFill>
                    <a:srgbClr val="211D12"/>
                  </a:solidFill>
                  <a:latin typeface="Arial" panose="020B0604020202020204" pitchFamily="34" charset="0"/>
                  <a:cs typeface="Arial" panose="020B0604020202020204" pitchFamily="34" charset="0"/>
                </a:rPr>
                <a:t>Reflective Responding</a:t>
              </a:r>
            </a:p>
          </p:txBody>
        </p:sp>
        <p:sp>
          <p:nvSpPr>
            <p:cNvPr id="24" name="TextBox 23">
              <a:extLst>
                <a:ext uri="{FF2B5EF4-FFF2-40B4-BE49-F238E27FC236}">
                  <a16:creationId xmlns:a16="http://schemas.microsoft.com/office/drawing/2014/main" id="{0D83E93E-A097-47B5-A36D-4621E035240C}"/>
                </a:ext>
              </a:extLst>
            </p:cNvPr>
            <p:cNvSpPr txBox="1"/>
            <p:nvPr/>
          </p:nvSpPr>
          <p:spPr>
            <a:xfrm>
              <a:off x="8293286" y="1672019"/>
              <a:ext cx="914400" cy="800219"/>
            </a:xfrm>
            <a:prstGeom prst="rect">
              <a:avLst/>
            </a:prstGeom>
            <a:noFill/>
          </p:spPr>
          <p:txBody>
            <a:bodyPr wrap="square" rtlCol="0">
              <a:spAutoFit/>
            </a:bodyPr>
            <a:lstStyle/>
            <a:p>
              <a:r>
                <a:rPr lang="en-US" sz="4600" b="1" dirty="0">
                  <a:solidFill>
                    <a:schemeClr val="bg1">
                      <a:lumMod val="65000"/>
                    </a:schemeClr>
                  </a:solidFill>
                  <a:latin typeface="Quicksand Medium" panose="00000600000000000000" pitchFamily="2" charset="0"/>
                </a:rPr>
                <a:t>03</a:t>
              </a:r>
            </a:p>
          </p:txBody>
        </p:sp>
        <p:sp>
          <p:nvSpPr>
            <p:cNvPr id="26" name="Rectangle 25">
              <a:extLst>
                <a:ext uri="{FF2B5EF4-FFF2-40B4-BE49-F238E27FC236}">
                  <a16:creationId xmlns:a16="http://schemas.microsoft.com/office/drawing/2014/main" id="{0592A85F-0F87-4AC8-8AC0-DF163B05CE70}"/>
                </a:ext>
              </a:extLst>
            </p:cNvPr>
            <p:cNvSpPr/>
            <p:nvPr/>
          </p:nvSpPr>
          <p:spPr>
            <a:xfrm>
              <a:off x="8341054" y="2531828"/>
              <a:ext cx="914400" cy="63521"/>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1B7EECAF-F613-ABF6-6687-5D5BD7AC86A9}"/>
              </a:ext>
            </a:extLst>
          </p:cNvPr>
          <p:cNvSpPr txBox="1"/>
          <p:nvPr/>
        </p:nvSpPr>
        <p:spPr>
          <a:xfrm>
            <a:off x="7276553" y="236128"/>
            <a:ext cx="4364563" cy="769441"/>
          </a:xfrm>
          <a:prstGeom prst="rect">
            <a:avLst/>
          </a:prstGeom>
          <a:noFill/>
        </p:spPr>
        <p:txBody>
          <a:bodyPr wrap="square" rtlCol="0">
            <a:spAutoFit/>
          </a:bodyPr>
          <a:lstStyle/>
          <a:p>
            <a:r>
              <a:rPr lang="en-US" sz="4400" b="1" dirty="0">
                <a:solidFill>
                  <a:srgbClr val="CC4927"/>
                </a:solidFill>
                <a:latin typeface="Arial" panose="020B0604020202020204" pitchFamily="34" charset="0"/>
                <a:cs typeface="Arial" panose="020B0604020202020204" pitchFamily="34" charset="0"/>
              </a:rPr>
              <a:t>Objectives</a:t>
            </a:r>
          </a:p>
        </p:txBody>
      </p:sp>
    </p:spTree>
    <p:custDataLst>
      <p:tags r:id="rId1"/>
    </p:custDataLst>
    <p:extLst>
      <p:ext uri="{BB962C8B-B14F-4D97-AF65-F5344CB8AC3E}">
        <p14:creationId xmlns:p14="http://schemas.microsoft.com/office/powerpoint/2010/main" val="194476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par>
                                <p:cTn id="8" presetID="10" presetClass="entr" presetSubtype="0" fill="hold" nodeType="withEffect">
                                  <p:stCondLst>
                                    <p:cond delay="1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50"/>
                                        <p:tgtEl>
                                          <p:spTgt spid="27"/>
                                        </p:tgtEl>
                                      </p:cBhvr>
                                    </p:animEffect>
                                  </p:childTnLst>
                                </p:cTn>
                              </p:par>
                              <p:par>
                                <p:cTn id="11" presetID="10" presetClass="entr" presetSubtype="0" fill="hold" nodeType="withEffect">
                                  <p:stCondLst>
                                    <p:cond delay="25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childTnLst>
                                </p:cTn>
                              </p:par>
                              <p:par>
                                <p:cTn id="14" presetID="10" presetClass="entr" presetSubtype="0" fill="hold" nodeType="withEffect">
                                  <p:stCondLst>
                                    <p:cond delay="325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2CCD0C8-3BD8-31B1-1BA9-A946E91AC2FB}"/>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3588679" y="11369"/>
            <a:ext cx="9259825" cy="6858000"/>
          </a:xfrm>
          <a:prstGeom prst="rect">
            <a:avLst/>
          </a:prstGeom>
        </p:spPr>
      </p:pic>
      <p:sp>
        <p:nvSpPr>
          <p:cNvPr id="9" name="Parallelogram 8">
            <a:extLst>
              <a:ext uri="{FF2B5EF4-FFF2-40B4-BE49-F238E27FC236}">
                <a16:creationId xmlns:a16="http://schemas.microsoft.com/office/drawing/2014/main" id="{B2FD4BB6-DF93-42E7-8898-117BC3272534}"/>
              </a:ext>
            </a:extLst>
          </p:cNvPr>
          <p:cNvSpPr/>
          <p:nvPr/>
        </p:nvSpPr>
        <p:spPr>
          <a:xfrm flipV="1">
            <a:off x="-1" y="-73078"/>
            <a:ext cx="8162925" cy="6942447"/>
          </a:xfrm>
          <a:prstGeom prst="parallelogram">
            <a:avLst>
              <a:gd name="adj" fmla="val 302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3F3C4AE8-B8DC-46AD-903D-74E05B6AEB71}"/>
              </a:ext>
            </a:extLst>
          </p:cNvPr>
          <p:cNvGrpSpPr/>
          <p:nvPr/>
        </p:nvGrpSpPr>
        <p:grpSpPr>
          <a:xfrm>
            <a:off x="1231240" y="859691"/>
            <a:ext cx="5234671" cy="1569660"/>
            <a:chOff x="1196071" y="783015"/>
            <a:chExt cx="5234671" cy="1569660"/>
          </a:xfrm>
        </p:grpSpPr>
        <p:sp>
          <p:nvSpPr>
            <p:cNvPr id="12" name="TextBox 11">
              <a:extLst>
                <a:ext uri="{FF2B5EF4-FFF2-40B4-BE49-F238E27FC236}">
                  <a16:creationId xmlns:a16="http://schemas.microsoft.com/office/drawing/2014/main" id="{204C8230-105A-47C9-916B-45129110B514}"/>
                </a:ext>
              </a:extLst>
            </p:cNvPr>
            <p:cNvSpPr txBox="1"/>
            <p:nvPr/>
          </p:nvSpPr>
          <p:spPr>
            <a:xfrm>
              <a:off x="1196071" y="783015"/>
              <a:ext cx="400050" cy="1569660"/>
            </a:xfrm>
            <a:prstGeom prst="rect">
              <a:avLst/>
            </a:prstGeom>
            <a:noFill/>
          </p:spPr>
          <p:txBody>
            <a:bodyPr wrap="square" rtlCol="0">
              <a:spAutoFit/>
            </a:bodyPr>
            <a:lstStyle/>
            <a:p>
              <a:r>
                <a:rPr lang="en-US" sz="9600" b="1" dirty="0">
                  <a:solidFill>
                    <a:schemeClr val="tx2"/>
                  </a:solidFill>
                  <a:latin typeface="Arial" panose="020B0604020202020204" pitchFamily="34" charset="0"/>
                  <a:cs typeface="Arial" panose="020B0604020202020204" pitchFamily="34" charset="0"/>
                </a:rPr>
                <a:t>2</a:t>
              </a:r>
            </a:p>
          </p:txBody>
        </p:sp>
        <p:sp>
          <p:nvSpPr>
            <p:cNvPr id="5" name="TextBox 4">
              <a:extLst>
                <a:ext uri="{FF2B5EF4-FFF2-40B4-BE49-F238E27FC236}">
                  <a16:creationId xmlns:a16="http://schemas.microsoft.com/office/drawing/2014/main" id="{9A1573C3-358D-4943-BD7B-541DDB567F6C}"/>
                </a:ext>
              </a:extLst>
            </p:cNvPr>
            <p:cNvSpPr txBox="1"/>
            <p:nvPr/>
          </p:nvSpPr>
          <p:spPr>
            <a:xfrm>
              <a:off x="2066179" y="967680"/>
              <a:ext cx="4364563" cy="1200329"/>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What is Active Listening?</a:t>
              </a:r>
            </a:p>
          </p:txBody>
        </p:sp>
      </p:grpSp>
      <p:sp>
        <p:nvSpPr>
          <p:cNvPr id="7" name="TextBox 6">
            <a:extLst>
              <a:ext uri="{FF2B5EF4-FFF2-40B4-BE49-F238E27FC236}">
                <a16:creationId xmlns:a16="http://schemas.microsoft.com/office/drawing/2014/main" id="{4083601D-AD3C-4B65-B01A-CE9A5B7F59FC}"/>
              </a:ext>
            </a:extLst>
          </p:cNvPr>
          <p:cNvSpPr txBox="1"/>
          <p:nvPr/>
        </p:nvSpPr>
        <p:spPr>
          <a:xfrm>
            <a:off x="1957388" y="2520434"/>
            <a:ext cx="4972049" cy="4093428"/>
          </a:xfrm>
          <a:prstGeom prst="rect">
            <a:avLst/>
          </a:prstGeom>
          <a:noFill/>
        </p:spPr>
        <p:txBody>
          <a:bodyPr wrap="square" rtlCol="0">
            <a:spAutoFit/>
          </a:bodyPr>
          <a:lstStyle/>
          <a:p>
            <a:r>
              <a:rPr lang="en-US" sz="2000" dirty="0">
                <a:solidFill>
                  <a:srgbClr val="0E2841"/>
                </a:solidFill>
                <a:latin typeface="Arial" panose="020B0604020202020204" pitchFamily="34" charset="0"/>
                <a:cs typeface="Arial" panose="020B0604020202020204" pitchFamily="34" charset="0"/>
              </a:rPr>
              <a:t>Building Positive Communication (LIME)</a:t>
            </a:r>
          </a:p>
          <a:p>
            <a:endParaRPr lang="en-US" sz="2000" dirty="0">
              <a:solidFill>
                <a:srgbClr val="0E2841"/>
              </a:solidFill>
              <a:latin typeface="Arial" panose="020B0604020202020204" pitchFamily="34" charset="0"/>
              <a:cs typeface="Arial" panose="020B0604020202020204" pitchFamily="34" charset="0"/>
            </a:endParaRPr>
          </a:p>
          <a:p>
            <a:pPr lvl="1"/>
            <a:r>
              <a:rPr lang="en-US" sz="2000" dirty="0">
                <a:solidFill>
                  <a:srgbClr val="0E2841"/>
                </a:solidFill>
                <a:latin typeface="Arial" panose="020B0604020202020204" pitchFamily="34" charset="0"/>
                <a:cs typeface="Arial" panose="020B0604020202020204" pitchFamily="34" charset="0"/>
              </a:rPr>
              <a:t>Prioritize the individual and the communication process</a:t>
            </a:r>
          </a:p>
          <a:p>
            <a:pPr lvl="1"/>
            <a:endParaRPr lang="en-US" sz="2000" dirty="0">
              <a:solidFill>
                <a:srgbClr val="0E2841"/>
              </a:solidFill>
              <a:latin typeface="Arial" panose="020B0604020202020204" pitchFamily="34" charset="0"/>
              <a:cs typeface="Arial" panose="020B0604020202020204" pitchFamily="34" charset="0"/>
            </a:endParaRPr>
          </a:p>
          <a:p>
            <a:pPr lvl="1"/>
            <a:r>
              <a:rPr lang="en-US" sz="2000" dirty="0">
                <a:solidFill>
                  <a:srgbClr val="0E2841"/>
                </a:solidFill>
                <a:latin typeface="Arial" panose="020B0604020202020204" pitchFamily="34" charset="0"/>
                <a:cs typeface="Arial" panose="020B0604020202020204" pitchFamily="34" charset="0"/>
              </a:rPr>
              <a:t>Minimize distractions</a:t>
            </a:r>
          </a:p>
          <a:p>
            <a:pPr lvl="1"/>
            <a:endParaRPr lang="en-US" sz="2000" dirty="0">
              <a:solidFill>
                <a:srgbClr val="0E2841"/>
              </a:solidFill>
              <a:latin typeface="Arial" panose="020B0604020202020204" pitchFamily="34" charset="0"/>
              <a:cs typeface="Arial" panose="020B0604020202020204" pitchFamily="34" charset="0"/>
            </a:endParaRPr>
          </a:p>
          <a:p>
            <a:pPr lvl="1"/>
            <a:r>
              <a:rPr lang="en-US" sz="2000" dirty="0">
                <a:solidFill>
                  <a:srgbClr val="0E2841"/>
                </a:solidFill>
                <a:latin typeface="Arial" panose="020B0604020202020204" pitchFamily="34" charset="0"/>
                <a:cs typeface="Arial" panose="020B0604020202020204" pitchFamily="34" charset="0"/>
              </a:rPr>
              <a:t>Be attentive to the individual's words, actions, and emotions</a:t>
            </a:r>
          </a:p>
          <a:p>
            <a:endParaRPr lang="en-US" sz="2000" dirty="0">
              <a:solidFill>
                <a:srgbClr val="0E2841"/>
              </a:solidFill>
              <a:latin typeface="Arial" panose="020B0604020202020204" pitchFamily="34" charset="0"/>
              <a:cs typeface="Arial" panose="020B0604020202020204" pitchFamily="34" charset="0"/>
            </a:endParaRPr>
          </a:p>
          <a:p>
            <a:r>
              <a:rPr lang="en-US" sz="2000" dirty="0">
                <a:solidFill>
                  <a:srgbClr val="0E2841"/>
                </a:solidFill>
                <a:latin typeface="Arial" panose="020B0604020202020204" pitchFamily="34" charset="0"/>
                <a:cs typeface="Arial" panose="020B0604020202020204" pitchFamily="34" charset="0"/>
              </a:rPr>
              <a:t>Employing evidence-based counseling techniques</a:t>
            </a:r>
            <a:endParaRPr lang="en-US" sz="2000" dirty="0">
              <a:solidFill>
                <a:prstClr val="black"/>
              </a:solidFill>
              <a:latin typeface="Arial" panose="020B0604020202020204" pitchFamily="34" charset="0"/>
              <a:cs typeface="Arial" panose="020B0604020202020204" pitchFamily="34" charset="0"/>
            </a:endParaRPr>
          </a:p>
          <a:p>
            <a:endParaRPr lang="en-US" sz="2000" dirty="0">
              <a:solidFill>
                <a:schemeClr val="tx2"/>
              </a:solidFill>
            </a:endParaRPr>
          </a:p>
        </p:txBody>
      </p:sp>
      <p:sp>
        <p:nvSpPr>
          <p:cNvPr id="6" name="Rectangle 5">
            <a:extLst>
              <a:ext uri="{FF2B5EF4-FFF2-40B4-BE49-F238E27FC236}">
                <a16:creationId xmlns:a16="http://schemas.microsoft.com/office/drawing/2014/main" id="{8DF9A129-B319-4A0C-86C0-70465FA5152B}"/>
              </a:ext>
            </a:extLst>
          </p:cNvPr>
          <p:cNvSpPr/>
          <p:nvPr/>
        </p:nvSpPr>
        <p:spPr>
          <a:xfrm rot="20576077">
            <a:off x="6980864" y="-398097"/>
            <a:ext cx="109728" cy="7503193"/>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A1A4854-EA10-8353-FF16-0B1408AC9082}"/>
              </a:ext>
            </a:extLst>
          </p:cNvPr>
          <p:cNvSpPr/>
          <p:nvPr/>
        </p:nvSpPr>
        <p:spPr>
          <a:xfrm>
            <a:off x="-1" y="0"/>
            <a:ext cx="2112138" cy="6858000"/>
          </a:xfrm>
          <a:prstGeom prst="triangle">
            <a:avLst>
              <a:gd name="adj" fmla="val 0"/>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396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lue question marks">
            <a:extLst>
              <a:ext uri="{FF2B5EF4-FFF2-40B4-BE49-F238E27FC236}">
                <a16:creationId xmlns:a16="http://schemas.microsoft.com/office/drawing/2014/main" id="{D27513E8-A216-BF20-4177-45479D1B27B4}"/>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1918661" y="-30855"/>
            <a:ext cx="10273339" cy="6858000"/>
          </a:xfrm>
          <a:prstGeom prst="rect">
            <a:avLst/>
          </a:prstGeom>
        </p:spPr>
      </p:pic>
      <p:sp>
        <p:nvSpPr>
          <p:cNvPr id="9" name="Parallelogram 8">
            <a:extLst>
              <a:ext uri="{FF2B5EF4-FFF2-40B4-BE49-F238E27FC236}">
                <a16:creationId xmlns:a16="http://schemas.microsoft.com/office/drawing/2014/main" id="{B2FD4BB6-DF93-42E7-8898-117BC3272534}"/>
              </a:ext>
            </a:extLst>
          </p:cNvPr>
          <p:cNvSpPr/>
          <p:nvPr/>
        </p:nvSpPr>
        <p:spPr>
          <a:xfrm flipV="1">
            <a:off x="-1" y="-73078"/>
            <a:ext cx="8162925" cy="6942447"/>
          </a:xfrm>
          <a:prstGeom prst="parallelogram">
            <a:avLst>
              <a:gd name="adj" fmla="val 30263"/>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1573C3-358D-4943-BD7B-541DDB567F6C}"/>
              </a:ext>
            </a:extLst>
          </p:cNvPr>
          <p:cNvSpPr txBox="1"/>
          <p:nvPr/>
        </p:nvSpPr>
        <p:spPr>
          <a:xfrm>
            <a:off x="731928" y="1114836"/>
            <a:ext cx="5562855"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Open-Ended Questions</a:t>
            </a:r>
          </a:p>
        </p:txBody>
      </p:sp>
      <p:sp>
        <p:nvSpPr>
          <p:cNvPr id="7" name="TextBox 6">
            <a:extLst>
              <a:ext uri="{FF2B5EF4-FFF2-40B4-BE49-F238E27FC236}">
                <a16:creationId xmlns:a16="http://schemas.microsoft.com/office/drawing/2014/main" id="{4083601D-AD3C-4B65-B01A-CE9A5B7F59FC}"/>
              </a:ext>
            </a:extLst>
          </p:cNvPr>
          <p:cNvSpPr txBox="1"/>
          <p:nvPr/>
        </p:nvSpPr>
        <p:spPr>
          <a:xfrm>
            <a:off x="1481346" y="1939704"/>
            <a:ext cx="4698971" cy="4770537"/>
          </a:xfrm>
          <a:prstGeom prst="rect">
            <a:avLst/>
          </a:prstGeom>
          <a:noFill/>
        </p:spPr>
        <p:txBody>
          <a:bodyPr wrap="square" rtlCol="0">
            <a:spAutoFit/>
          </a:bodyPr>
          <a:lstStyle/>
          <a:p>
            <a:r>
              <a:rPr lang="en-US" sz="2200" dirty="0">
                <a:solidFill>
                  <a:schemeClr val="tx2"/>
                </a:solidFill>
                <a:latin typeface="Arial" panose="020B0604020202020204" pitchFamily="34" charset="0"/>
                <a:cs typeface="Arial" panose="020B0604020202020204" pitchFamily="34" charset="0"/>
              </a:rPr>
              <a:t>Encourages the person to have a richer discussion </a:t>
            </a:r>
          </a:p>
          <a:p>
            <a:endParaRPr lang="en-US" sz="2200" dirty="0">
              <a:solidFill>
                <a:schemeClr val="tx2"/>
              </a:solidFill>
              <a:latin typeface="Arial" panose="020B0604020202020204" pitchFamily="34" charset="0"/>
              <a:cs typeface="Arial" panose="020B0604020202020204" pitchFamily="34" charset="0"/>
            </a:endParaRPr>
          </a:p>
          <a:p>
            <a:r>
              <a:rPr lang="en-US" sz="2200" dirty="0">
                <a:solidFill>
                  <a:schemeClr val="tx2"/>
                </a:solidFill>
                <a:latin typeface="Arial" panose="020B0604020202020204" pitchFamily="34" charset="0"/>
                <a:cs typeface="Arial" panose="020B0604020202020204" pitchFamily="34" charset="0"/>
              </a:rPr>
              <a:t>Avoid asking Closed-Ended Questions With Yes, No, or Short Answers</a:t>
            </a:r>
          </a:p>
          <a:p>
            <a:endParaRPr lang="en-US" sz="2200" dirty="0">
              <a:solidFill>
                <a:schemeClr val="tx2"/>
              </a:solidFill>
              <a:latin typeface="Arial" panose="020B0604020202020204" pitchFamily="34" charset="0"/>
              <a:cs typeface="Arial" panose="020B0604020202020204" pitchFamily="34" charset="0"/>
            </a:endParaRPr>
          </a:p>
          <a:p>
            <a:pPr lvl="1"/>
            <a:r>
              <a:rPr lang="en-US" sz="2200" b="1" dirty="0">
                <a:solidFill>
                  <a:schemeClr val="tx2"/>
                </a:solidFill>
                <a:latin typeface="Arial" panose="020B0604020202020204" pitchFamily="34" charset="0"/>
                <a:cs typeface="Arial" panose="020B0604020202020204" pitchFamily="34" charset="0"/>
              </a:rPr>
              <a:t>Closed Ended Question</a:t>
            </a:r>
          </a:p>
          <a:p>
            <a:pPr lvl="1"/>
            <a:r>
              <a:rPr lang="en-US" sz="2200" dirty="0">
                <a:solidFill>
                  <a:schemeClr val="tx2"/>
                </a:solidFill>
                <a:latin typeface="Arial" panose="020B0604020202020204" pitchFamily="34" charset="0"/>
                <a:cs typeface="Arial" panose="020B0604020202020204" pitchFamily="34" charset="0"/>
              </a:rPr>
              <a:t>“Was your weekend good?”</a:t>
            </a:r>
          </a:p>
          <a:p>
            <a:endParaRPr lang="en-US" sz="2200" dirty="0">
              <a:solidFill>
                <a:schemeClr val="tx2"/>
              </a:solidFill>
              <a:latin typeface="Arial" panose="020B0604020202020204" pitchFamily="34" charset="0"/>
              <a:cs typeface="Arial" panose="020B0604020202020204" pitchFamily="34" charset="0"/>
            </a:endParaRPr>
          </a:p>
          <a:p>
            <a:pPr lvl="1"/>
            <a:r>
              <a:rPr lang="en-US" sz="2200" b="1" dirty="0">
                <a:solidFill>
                  <a:schemeClr val="tx2"/>
                </a:solidFill>
                <a:latin typeface="Arial" panose="020B0604020202020204" pitchFamily="34" charset="0"/>
                <a:cs typeface="Arial" panose="020B0604020202020204" pitchFamily="34" charset="0"/>
              </a:rPr>
              <a:t>Open Ended Question</a:t>
            </a:r>
          </a:p>
          <a:p>
            <a:pPr lvl="1"/>
            <a:r>
              <a:rPr lang="en-US" sz="2200" dirty="0">
                <a:solidFill>
                  <a:schemeClr val="tx2"/>
                </a:solidFill>
                <a:latin typeface="Arial" panose="020B0604020202020204" pitchFamily="34" charset="0"/>
                <a:cs typeface="Arial" panose="020B0604020202020204" pitchFamily="34" charset="0"/>
              </a:rPr>
              <a:t>“Tell me about your weekend.”</a:t>
            </a:r>
          </a:p>
          <a:p>
            <a:endParaRPr lang="en-US" sz="2000" dirty="0">
              <a:solidFill>
                <a:schemeClr val="tx2"/>
              </a:solidFill>
            </a:endParaRPr>
          </a:p>
          <a:p>
            <a:endParaRPr lang="en-US" sz="2000" dirty="0">
              <a:solidFill>
                <a:schemeClr val="tx2"/>
              </a:solidFill>
            </a:endParaRPr>
          </a:p>
        </p:txBody>
      </p:sp>
      <p:sp>
        <p:nvSpPr>
          <p:cNvPr id="6" name="Rectangle 5">
            <a:extLst>
              <a:ext uri="{FF2B5EF4-FFF2-40B4-BE49-F238E27FC236}">
                <a16:creationId xmlns:a16="http://schemas.microsoft.com/office/drawing/2014/main" id="{8DF9A129-B319-4A0C-86C0-70465FA5152B}"/>
              </a:ext>
            </a:extLst>
          </p:cNvPr>
          <p:cNvSpPr/>
          <p:nvPr/>
        </p:nvSpPr>
        <p:spPr>
          <a:xfrm rot="20576077">
            <a:off x="6980864" y="-398097"/>
            <a:ext cx="109728" cy="7503193"/>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a:extLst>
              <a:ext uri="{FF2B5EF4-FFF2-40B4-BE49-F238E27FC236}">
                <a16:creationId xmlns:a16="http://schemas.microsoft.com/office/drawing/2014/main" id="{ACF069E7-FB9E-6346-84A6-691F528BC47B}"/>
              </a:ext>
            </a:extLst>
          </p:cNvPr>
          <p:cNvSpPr/>
          <p:nvPr/>
        </p:nvSpPr>
        <p:spPr>
          <a:xfrm>
            <a:off x="-1" y="0"/>
            <a:ext cx="2112138" cy="6858000"/>
          </a:xfrm>
          <a:prstGeom prst="triangle">
            <a:avLst>
              <a:gd name="adj" fmla="val 0"/>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3899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5C2CC78-92A1-1AC1-70E3-30587B2D7FC8}"/>
              </a:ext>
            </a:extLst>
          </p:cNvPr>
          <p:cNvSpPr txBox="1"/>
          <p:nvPr/>
        </p:nvSpPr>
        <p:spPr>
          <a:xfrm>
            <a:off x="1495864" y="5916289"/>
            <a:ext cx="8288679" cy="830997"/>
          </a:xfrm>
          <a:prstGeom prst="rect">
            <a:avLst/>
          </a:prstGeom>
          <a:noFill/>
        </p:spPr>
        <p:txBody>
          <a:bodyPr wrap="none" rtlCol="0">
            <a:spAutoFit/>
          </a:bodyPr>
          <a:lstStyle/>
          <a:p>
            <a:r>
              <a:rPr lang="en-US" sz="2400" b="1" dirty="0">
                <a:effectLst/>
                <a:latin typeface="Arial" panose="020B0604020202020204" pitchFamily="34" charset="0"/>
                <a:ea typeface="Times New Roman" panose="02020603050405020304" pitchFamily="18" charset="0"/>
                <a:cs typeface="Arial" panose="020B0604020202020204" pitchFamily="34" charset="0"/>
                <a:hlinkClick r:id="rId4"/>
              </a:rPr>
              <a:t>Video:  </a:t>
            </a:r>
            <a:r>
              <a:rPr lang="en-US" sz="2000" b="1" dirty="0">
                <a:effectLst/>
                <a:latin typeface="Arial" panose="020B0604020202020204" pitchFamily="34" charset="0"/>
                <a:ea typeface="Times New Roman" panose="02020603050405020304" pitchFamily="18" charset="0"/>
                <a:cs typeface="Arial" panose="020B0604020202020204" pitchFamily="34" charset="0"/>
                <a:hlinkClick r:id="rId4"/>
              </a:rPr>
              <a:t>02_Physical Health Module 02_OPEN ENDED QUESTIONS</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p>
            <a:endParaRPr lang="en-US" sz="2400" b="1" dirty="0"/>
          </a:p>
        </p:txBody>
      </p:sp>
      <p:grpSp>
        <p:nvGrpSpPr>
          <p:cNvPr id="11" name="Group 10">
            <a:extLst>
              <a:ext uri="{FF2B5EF4-FFF2-40B4-BE49-F238E27FC236}">
                <a16:creationId xmlns:a16="http://schemas.microsoft.com/office/drawing/2014/main" id="{6EDED5BD-4C42-B586-21F9-DE184E72F9E9}"/>
              </a:ext>
            </a:extLst>
          </p:cNvPr>
          <p:cNvGrpSpPr/>
          <p:nvPr/>
        </p:nvGrpSpPr>
        <p:grpSpPr>
          <a:xfrm>
            <a:off x="1624225" y="565520"/>
            <a:ext cx="8943546" cy="5031178"/>
            <a:chOff x="1624225" y="565520"/>
            <a:chExt cx="8943546" cy="5031178"/>
          </a:xfrm>
        </p:grpSpPr>
        <p:pic>
          <p:nvPicPr>
            <p:cNvPr id="3" name="Picture 2" descr="A video player with a play button">
              <a:hlinkClick r:id="rId5"/>
              <a:extLst>
                <a:ext uri="{FF2B5EF4-FFF2-40B4-BE49-F238E27FC236}">
                  <a16:creationId xmlns:a16="http://schemas.microsoft.com/office/drawing/2014/main" id="{C4E438CC-C917-8200-EED9-3EA92640BA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24225" y="565520"/>
              <a:ext cx="8943546" cy="5031178"/>
            </a:xfrm>
            <a:prstGeom prst="rect">
              <a:avLst/>
            </a:prstGeom>
          </p:spPr>
        </p:pic>
        <p:pic>
          <p:nvPicPr>
            <p:cNvPr id="7" name="Picture 6">
              <a:extLst>
                <a:ext uri="{FF2B5EF4-FFF2-40B4-BE49-F238E27FC236}">
                  <a16:creationId xmlns:a16="http://schemas.microsoft.com/office/drawing/2014/main" id="{38678203-0288-1419-4BD0-04D9464EB91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218242" y="991190"/>
              <a:ext cx="7755516" cy="3796346"/>
            </a:xfrm>
            <a:prstGeom prst="rect">
              <a:avLst/>
            </a:prstGeom>
          </p:spPr>
        </p:pic>
      </p:grpSp>
    </p:spTree>
    <p:custDataLst>
      <p:tags r:id="rId1"/>
    </p:custDataLst>
    <p:extLst>
      <p:ext uri="{BB962C8B-B14F-4D97-AF65-F5344CB8AC3E}">
        <p14:creationId xmlns:p14="http://schemas.microsoft.com/office/powerpoint/2010/main" val="16277413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3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8"/>
  <p:tag name="ARTICULATE_USED_LAYOUT" val="7"/>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DUPLICATEID" val="888ee1586b184c65acc3bd05d85a56f2"/>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6"/>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6"/>
  <p:tag name="ARTICULATE_USED_LAYOUT" val="7"/>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6"/>
  <p:tag name="ARTICULATE_USED_LAYOUT" val="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257"/>
  <p:tag name="ARTICULATE_TITLE_TAG" val="Simple objectives"/>
  <p:tag name="ARTICULATE_NAV_LEVEL" val="1"/>
  <p:tag name="ARTICULATE_TOC_EXPANDED" val="True"/>
  <p:tag name="ARTICULATE_SLIDE_PRESENTER_GUID" val="a130088b-3dc4-4e92-ba72-ba59afbb50ec"/>
  <p:tag name="ARTICULATE_SLIDE_PAUSE" val="1"/>
  <p:tag name="ARTICULATE_HIDE_SLIDE" val="0"/>
  <p:tag name="ARTICULATE_PLAYER_CONTROL_PREVIOUS" val="True"/>
  <p:tag name="ARTICULATE_PLAYER_CONTROL_NEXT" val="True"/>
  <p:tag name="ARTICULATE_USED_LAYOUT" val="7"/>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8"/>
  <p:tag name="ARTICULATE_USED_LAYOUT" val="7"/>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8"/>
  <p:tag name="ARTICULATE_USED_LAYOUT" val="7"/>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44266</TotalTime>
  <Words>5532</Words>
  <Application>Microsoft Office PowerPoint</Application>
  <PresentationFormat>Widescreen</PresentationFormat>
  <Paragraphs>685</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Aptos Display</vt:lpstr>
      <vt:lpstr>Arial</vt:lpstr>
      <vt:lpstr>Calibri</vt:lpstr>
      <vt:lpstr>Lato</vt:lpstr>
      <vt:lpstr>Microsoft Sans Serif</vt:lpstr>
      <vt:lpstr>Open Sans</vt:lpstr>
      <vt:lpstr>Quicksand Medium</vt:lpstr>
      <vt:lpstr>Office Theme</vt:lpstr>
      <vt:lpstr>FOUNDATIONAL COMMUNICATION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Foundational Communication Skills</dc:title>
  <dc:creator>Joni Dolce</dc:creator>
  <cp:lastModifiedBy>Heidi Trotta</cp:lastModifiedBy>
  <cp:revision>162</cp:revision>
  <dcterms:created xsi:type="dcterms:W3CDTF">2024-08-14T15:14:36Z</dcterms:created>
  <dcterms:modified xsi:type="dcterms:W3CDTF">2025-07-22T14:04:38Z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8C82E7BC-DA0D-4A7F-AC23-6F1E26F994EE</vt:lpwstr>
  </property>
  <property fmtid="{D5CDD505-2E9C-101B-9397-08002B2CF9AE}" pid="3" name="ArticulatePath">
    <vt:lpwstr>Foundational Communication Skills-Mental Health setting combined 8-14-24 ht V1</vt:lpwstr>
  </property>
</Properties>
</file>