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9" r:id="rId2"/>
    <p:sldId id="338" r:id="rId3"/>
    <p:sldId id="357" r:id="rId4"/>
    <p:sldId id="340" r:id="rId5"/>
    <p:sldId id="367" r:id="rId6"/>
    <p:sldId id="341" r:id="rId7"/>
    <p:sldId id="259" r:id="rId8"/>
    <p:sldId id="391" r:id="rId9"/>
    <p:sldId id="392" r:id="rId10"/>
    <p:sldId id="393" r:id="rId11"/>
    <p:sldId id="401" r:id="rId12"/>
    <p:sldId id="394" r:id="rId13"/>
    <p:sldId id="363" r:id="rId14"/>
    <p:sldId id="380" r:id="rId15"/>
    <p:sldId id="397" r:id="rId16"/>
    <p:sldId id="399" r:id="rId17"/>
    <p:sldId id="400" r:id="rId18"/>
    <p:sldId id="261" r:id="rId19"/>
    <p:sldId id="358" r:id="rId20"/>
    <p:sldId id="395"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B36077-1BBD-F2AF-81F4-645B41E7D3CB}" name="Joni Dolce" initials="JD" userId="S::dolcejn@shp.rutgers.edu::995d7936-d7d7-42b2-9b92-a04ac3189bac" providerId="AD"/>
  <p188:author id="{AACC5CC7-870E-A755-A732-A11F9CC7E185}" name="Sean Karyczak" initials="SK" userId="S::karyczse@shp.rutgers.edu::7812462a-388a-47b9-9465-14b51a1cccd5" providerId="AD"/>
  <p188:author id="{3EBBA4CB-452D-EF49-9609-6D13E30C6CBE}" name="Michelle Zechner" initials="MZ" userId="S::zechnemr@shp.rutgers.edu::9b6c51c9-40cd-437c-9000-564ee375f4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CC0033"/>
    <a:srgbClr val="E56D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548" autoAdjust="0"/>
  </p:normalViewPr>
  <p:slideViewPr>
    <p:cSldViewPr snapToGrid="0">
      <p:cViewPr varScale="1">
        <p:scale>
          <a:sx n="54" d="100"/>
          <a:sy n="54" d="100"/>
        </p:scale>
        <p:origin x="1810"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33F83-5CE7-4B10-BBCD-F1E3F42B142D}"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F4484-F0D8-484D-9C4E-4D49824548E5}" type="slidenum">
              <a:rPr lang="en-US" smtClean="0"/>
              <a:t>‹#›</a:t>
            </a:fld>
            <a:endParaRPr lang="en-US"/>
          </a:p>
        </p:txBody>
      </p:sp>
    </p:spTree>
    <p:extLst>
      <p:ext uri="{BB962C8B-B14F-4D97-AF65-F5344CB8AC3E}">
        <p14:creationId xmlns:p14="http://schemas.microsoft.com/office/powerpoint/2010/main" val="222228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Say</a:t>
            </a:r>
            <a:r>
              <a:rPr lang="en-US" sz="1800" b="0" dirty="0">
                <a:solidFill>
                  <a:srgbClr val="000000"/>
                </a:solidFill>
                <a:latin typeface="Arial" panose="020B0604020202020204" pitchFamily="34" charset="0"/>
                <a:cs typeface="Arial" panose="020B0604020202020204" pitchFamily="34" charset="0"/>
              </a:rPr>
              <a:t>: Welcome to this training series on foundational communication skills in a physical healthcare setting. </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This series consists of three modules:</a:t>
            </a:r>
          </a:p>
          <a:p>
            <a:r>
              <a:rPr lang="en-US" sz="1800" b="0" dirty="0">
                <a:solidFill>
                  <a:srgbClr val="000000"/>
                </a:solidFill>
                <a:latin typeface="Arial" panose="020B0604020202020204" pitchFamily="34" charset="0"/>
                <a:cs typeface="Arial" panose="020B0604020202020204" pitchFamily="34" charset="0"/>
              </a:rPr>
              <a:t>Module 1: Positive Communication and Barriers to Communication</a:t>
            </a:r>
          </a:p>
          <a:p>
            <a:r>
              <a:rPr lang="en-US" sz="1800" b="0" dirty="0">
                <a:solidFill>
                  <a:srgbClr val="000000"/>
                </a:solidFill>
                <a:latin typeface="Arial" panose="020B0604020202020204" pitchFamily="34" charset="0"/>
                <a:cs typeface="Arial" panose="020B0604020202020204" pitchFamily="34" charset="0"/>
              </a:rPr>
              <a:t>Module 2: Active Listening Skills; </a:t>
            </a:r>
          </a:p>
          <a:p>
            <a:r>
              <a:rPr lang="en-US" sz="1800" b="0" dirty="0">
                <a:solidFill>
                  <a:srgbClr val="000000"/>
                </a:solidFill>
                <a:latin typeface="Arial" panose="020B0604020202020204" pitchFamily="34" charset="0"/>
                <a:cs typeface="Arial" panose="020B0604020202020204" pitchFamily="34" charset="0"/>
              </a:rPr>
              <a:t>and Module 3: Putting it All Together: Applying Communication Skills in Your Setting</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This training will provide a balanced approach, combining information, observations of skills in action, and opportunities for you to practice and apply these skills in your own environment. </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FF0000"/>
                </a:solidFill>
                <a:latin typeface="Arial" panose="020B0604020202020204" pitchFamily="34" charset="0"/>
                <a:cs typeface="Arial" panose="020B0604020202020204" pitchFamily="34" charset="0"/>
              </a:rPr>
              <a:t>Trainer note: This series lasts </a:t>
            </a:r>
            <a:r>
              <a:rPr lang="en-US" sz="1800" b="0" dirty="0">
                <a:solidFill>
                  <a:srgbClr val="FF0000"/>
                </a:solidFill>
                <a:highlight>
                  <a:srgbClr val="FFFF00"/>
                </a:highlight>
                <a:latin typeface="Arial" panose="020B0604020202020204" pitchFamily="34" charset="0"/>
                <a:cs typeface="Arial" panose="020B0604020202020204" pitchFamily="34" charset="0"/>
              </a:rPr>
              <a:t>approximately six hours. Module 1 is designed to take about 90 minutes, Module 2 is approximately 3 hours, and Module 3 is also about 90 minutes.</a:t>
            </a:r>
            <a:endParaRPr lang="en-US" sz="1800" b="0" dirty="0">
              <a:solidFill>
                <a:prstClr val="black"/>
              </a:solidFill>
              <a:highlight>
                <a:srgbClr val="FFFF00"/>
              </a:highlight>
              <a:latin typeface="Arial" panose="020B0604020202020204" pitchFamily="34" charset="0"/>
              <a:cs typeface="Arial" panose="020B0604020202020204" pitchFamily="34" charset="0"/>
            </a:endParaRPr>
          </a:p>
          <a:p>
            <a:endParaRPr lang="en-US" b="1" dirty="0"/>
          </a:p>
        </p:txBody>
      </p:sp>
      <p:sp>
        <p:nvSpPr>
          <p:cNvPr id="4" name="Slide Number Placeholder 3"/>
          <p:cNvSpPr>
            <a:spLocks noGrp="1"/>
          </p:cNvSpPr>
          <p:nvPr>
            <p:ph type="sldNum" sz="quarter" idx="5"/>
          </p:nvPr>
        </p:nvSpPr>
        <p:spPr/>
        <p:txBody>
          <a:bodyPr/>
          <a:lstStyle/>
          <a:p>
            <a:fld id="{383F4484-F0D8-484D-9C4E-4D49824548E5}" type="slidenum">
              <a:rPr lang="en-US" smtClean="0"/>
              <a:t>1</a:t>
            </a:fld>
            <a:endParaRPr lang="en-US"/>
          </a:p>
        </p:txBody>
      </p:sp>
    </p:spTree>
    <p:extLst>
      <p:ext uri="{BB962C8B-B14F-4D97-AF65-F5344CB8AC3E}">
        <p14:creationId xmlns:p14="http://schemas.microsoft.com/office/powerpoint/2010/main" val="990920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This module will review active listening skills to prepare you for the upcoming interactive activities and role plays. </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As you may remember from our previous modules, active listening encompasses a set of evidence-based skills that helping professionals use to connect more deeply with individuals. It is a communication strategy that emphasizes our focus on the person we are assisting.</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In the following slides, we will briefly review the elements of active listening that you learned about and practiced in Module 2. </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Let’s begin with SOLER and non-verbal communication.</a:t>
            </a:r>
            <a:endParaRPr lang="en-US" sz="1800" b="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0E89C0F-E642-4845-9E6A-8F34E40A505B}" type="slidenum">
              <a:rPr lang="en-US" smtClean="0"/>
              <a:t>10</a:t>
            </a:fld>
            <a:endParaRPr lang="en-US"/>
          </a:p>
        </p:txBody>
      </p:sp>
    </p:spTree>
    <p:extLst>
      <p:ext uri="{BB962C8B-B14F-4D97-AF65-F5344CB8AC3E}">
        <p14:creationId xmlns:p14="http://schemas.microsoft.com/office/powerpoint/2010/main" val="295812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The SOLER framework and non-verbal communication are vital for fostering relationships and enhancing effective communication. </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SOLER is an acronym representing a set of essential non-verbal communication skills. </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Invite a few learners to discuss, "Why is non-verbal communication important?" </a:t>
            </a:r>
          </a:p>
          <a:p>
            <a:r>
              <a:rPr lang="en-US" sz="1800" b="0" dirty="0">
                <a:solidFill>
                  <a:srgbClr val="000000"/>
                </a:solidFill>
                <a:latin typeface="Arial" panose="020B0604020202020204" pitchFamily="34" charset="0"/>
                <a:cs typeface="Arial" panose="020B0604020202020204" pitchFamily="34" charset="0"/>
              </a:rPr>
              <a:t>Request a volunteer to explain what each component of the SOLER acronym signifies.</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Reveal the SOLER descriptions on the slide after the volunteer responds (they are designed to "fade in" and will not appear automatically). Ask another volunteer to demonstrate each element with their partner from the previous activity. Finally, instruct the larger group to pair up and practice SOLER.</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The trainer should observe trainees' application of SOLER, moving around the room as needed. </a:t>
            </a:r>
          </a:p>
          <a:p>
            <a:r>
              <a:rPr lang="en-US" sz="1800" b="0" dirty="0">
                <a:solidFill>
                  <a:srgbClr val="000000"/>
                </a:solidFill>
                <a:latin typeface="Arial" panose="020B0604020202020204" pitchFamily="34" charset="0"/>
                <a:cs typeface="Arial" panose="020B0604020202020204" pitchFamily="34" charset="0"/>
              </a:rPr>
              <a:t>Encourage a discussion reflecting on the experience from both the practitioner and client perspectives.</a:t>
            </a:r>
          </a:p>
          <a:p>
            <a:endParaRPr lang="en-US" sz="1800" b="1"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Trainer notes: </a:t>
            </a:r>
            <a:r>
              <a:rPr lang="en-US" sz="1800" b="0" dirty="0">
                <a:solidFill>
                  <a:srgbClr val="000000"/>
                </a:solidFill>
                <a:latin typeface="Arial" panose="020B0604020202020204" pitchFamily="34" charset="0"/>
                <a:cs typeface="Arial" panose="020B0604020202020204" pitchFamily="34" charset="0"/>
              </a:rPr>
              <a:t>This activity serves as a brief introduction to SOLER, preparing learners for further practice of these skills later in the module. Learners can pair with their previous partners to demonstrate SOLER. </a:t>
            </a:r>
            <a:endParaRPr lang="en-US" sz="1800" b="0" dirty="0">
              <a:solidFill>
                <a:prstClr val="black"/>
              </a:solidFill>
              <a:latin typeface="Arial" panose="020B0604020202020204" pitchFamily="34" charset="0"/>
              <a:cs typeface="Arial" panose="020B0604020202020204" pitchFamily="34" charset="0"/>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0E89C0F-E642-4845-9E6A-8F34E40A505B}" type="slidenum">
              <a:rPr lang="en-US" smtClean="0"/>
              <a:t>11</a:t>
            </a:fld>
            <a:endParaRPr lang="en-US"/>
          </a:p>
        </p:txBody>
      </p:sp>
    </p:spTree>
    <p:extLst>
      <p:ext uri="{BB962C8B-B14F-4D97-AF65-F5344CB8AC3E}">
        <p14:creationId xmlns:p14="http://schemas.microsoft.com/office/powerpoint/2010/main" val="28810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Open-ended questions invite individuals to share information and foster deeper discussions.</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Open-ended questions encourage individuals to elaborate, providing more detailed responses and facilitating richer discussions. These questions allow for answers beyond simple yes or no responses. When you ask open-ended questions, focus on listening more and speaking less. Additionally, give the person time to think and respond after posing your question.</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To reinforce learning, invite a few volunteers to share an open-ended question they would use in their own context. For instance, in a supported employment program, an open-ended question could be, "What are some reasons you are interested in a specific education program or job?"</a:t>
            </a:r>
          </a:p>
          <a:p>
            <a:endParaRPr lang="en-US" sz="1800" b="1"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Trainer Notes: </a:t>
            </a:r>
            <a:r>
              <a:rPr lang="en-US" sz="1800" b="0" dirty="0">
                <a:solidFill>
                  <a:srgbClr val="000000"/>
                </a:solidFill>
                <a:latin typeface="Arial" panose="020B0604020202020204" pitchFamily="34" charset="0"/>
                <a:cs typeface="Arial" panose="020B0604020202020204" pitchFamily="34" charset="0"/>
              </a:rPr>
              <a:t>This activity serves as a review of the concepts covered in Module 2. </a:t>
            </a:r>
            <a:endParaRPr lang="en-US" sz="1800" b="0" dirty="0">
              <a:solidFill>
                <a:prstClr val="black"/>
              </a:solidFill>
              <a:latin typeface="Arial" panose="020B0604020202020204" pitchFamily="34" charset="0"/>
              <a:cs typeface="Arial" panose="020B0604020202020204" pitchFamily="34" charset="0"/>
            </a:endParaRPr>
          </a:p>
          <a:p>
            <a:endParaRPr lang="en-US" sz="1800" b="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5"/>
          </p:nvPr>
        </p:nvSpPr>
        <p:spPr/>
        <p:txBody>
          <a:bodyPr/>
          <a:lstStyle/>
          <a:p>
            <a:fld id="{70E89C0F-E642-4845-9E6A-8F34E40A505B}" type="slidenum">
              <a:rPr lang="en-US" smtClean="0"/>
              <a:t>12</a:t>
            </a:fld>
            <a:endParaRPr lang="en-US"/>
          </a:p>
        </p:txBody>
      </p:sp>
    </p:spTree>
    <p:extLst>
      <p:ext uri="{BB962C8B-B14F-4D97-AF65-F5344CB8AC3E}">
        <p14:creationId xmlns:p14="http://schemas.microsoft.com/office/powerpoint/2010/main" val="390796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Reflective responding is essential for practitioners to accurately understand their patients' messages, demonstrate active listening, and encourage patients to share more about their significant concerns. This technique employs specific, predefined responses, three of which were introduced in Module 2. </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Instruct trainees to identify the three types of reflective responses. After collecting their answers, display the three types on the slide. Following this, prompt learners to describe how each type manifests in communication, using the prompts provided below. Solicit responses from several volunteers. </a:t>
            </a:r>
          </a:p>
          <a:p>
            <a:endParaRPr lang="en-US" sz="1800" b="1"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Trainer notes: </a:t>
            </a:r>
          </a:p>
          <a:p>
            <a:r>
              <a:rPr lang="en-US" sz="1800" b="0" dirty="0">
                <a:solidFill>
                  <a:srgbClr val="000000"/>
                </a:solidFill>
                <a:latin typeface="Arial" panose="020B0604020202020204" pitchFamily="34" charset="0"/>
                <a:cs typeface="Arial" panose="020B0604020202020204" pitchFamily="34" charset="0"/>
              </a:rPr>
              <a:t>Content Responses: "So you’re saying..."</a:t>
            </a:r>
          </a:p>
          <a:p>
            <a:r>
              <a:rPr lang="en-US" sz="1800" b="0" dirty="0">
                <a:solidFill>
                  <a:srgbClr val="000000"/>
                </a:solidFill>
                <a:latin typeface="Arial" panose="020B0604020202020204" pitchFamily="34" charset="0"/>
                <a:cs typeface="Arial" panose="020B0604020202020204" pitchFamily="34" charset="0"/>
              </a:rPr>
              <a:t>Feeling Responses: "You feel (feeling word)..."</a:t>
            </a:r>
          </a:p>
          <a:p>
            <a:r>
              <a:rPr lang="en-US" sz="1800" b="0" dirty="0">
                <a:solidFill>
                  <a:srgbClr val="000000"/>
                </a:solidFill>
                <a:latin typeface="Arial" panose="020B0604020202020204" pitchFamily="34" charset="0"/>
                <a:cs typeface="Arial" panose="020B0604020202020204" pitchFamily="34" charset="0"/>
              </a:rPr>
              <a:t>Meaning Responses: "You feel (feeling word) because _________"</a:t>
            </a:r>
            <a:endParaRPr lang="en-US" sz="1800" b="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0E89C0F-E642-4845-9E6A-8F34E40A505B}" type="slidenum">
              <a:rPr lang="en-US" smtClean="0"/>
              <a:t>13</a:t>
            </a:fld>
            <a:endParaRPr lang="en-US"/>
          </a:p>
        </p:txBody>
      </p:sp>
    </p:spTree>
    <p:extLst>
      <p:ext uri="{BB962C8B-B14F-4D97-AF65-F5344CB8AC3E}">
        <p14:creationId xmlns:p14="http://schemas.microsoft.com/office/powerpoint/2010/main" val="1681308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Open Sans" pitchFamily="2" charset="0"/>
              </a:rPr>
              <a:t>Core Message:</a:t>
            </a:r>
            <a:r>
              <a:rPr lang="en-US" sz="1800" b="0" dirty="0">
                <a:solidFill>
                  <a:srgbClr val="000000"/>
                </a:solidFill>
                <a:latin typeface="Open Sans" pitchFamily="2" charset="0"/>
              </a:rPr>
              <a:t> Practice open-ended questions and response skills.</a:t>
            </a:r>
          </a:p>
          <a:p>
            <a:endParaRPr lang="en-US" sz="1800" b="0" dirty="0">
              <a:solidFill>
                <a:srgbClr val="000000"/>
              </a:solidFill>
              <a:latin typeface="Open Sans" pitchFamily="2" charset="0"/>
            </a:endParaRPr>
          </a:p>
          <a:p>
            <a:r>
              <a:rPr lang="en-US" sz="1800" b="1" dirty="0">
                <a:solidFill>
                  <a:srgbClr val="000000"/>
                </a:solidFill>
                <a:latin typeface="Open Sans" pitchFamily="2" charset="0"/>
              </a:rPr>
              <a:t>Instructions:</a:t>
            </a:r>
            <a:r>
              <a:rPr lang="en-US" sz="1800" b="0" dirty="0">
                <a:solidFill>
                  <a:srgbClr val="000000"/>
                </a:solidFill>
                <a:latin typeface="Open Sans" pitchFamily="2" charset="0"/>
              </a:rPr>
              <a:t> Now that we have refreshed our knowledge from modules one and two, let’s practice your responses. We will revisit the scenario from module one, where Emilie, a patient, worked with Brittany on her goal of getting healthier and returning to the gym. I will play the video and pause it at key moments to allow you to respond. Each of you will have the opportunity to provide either an open-ended question, or a response that addresses content, feelings, or meaning. If you recall Brittany’s response from the video in module one, please try to formulate an alternative response this time.</a:t>
            </a:r>
          </a:p>
          <a:p>
            <a:endParaRPr lang="en-US" sz="1800" b="0" dirty="0">
              <a:solidFill>
                <a:srgbClr val="000000"/>
              </a:solidFill>
              <a:latin typeface="Open Sans" pitchFamily="2" charset="0"/>
            </a:endParaRPr>
          </a:p>
          <a:p>
            <a:r>
              <a:rPr lang="en-US" sz="1800" b="1" dirty="0">
                <a:solidFill>
                  <a:srgbClr val="000000"/>
                </a:solidFill>
                <a:latin typeface="Open Sans" pitchFamily="2" charset="0"/>
              </a:rPr>
              <a:t>Activity:</a:t>
            </a:r>
            <a:r>
              <a:rPr lang="en-US" sz="1800" b="0" dirty="0">
                <a:solidFill>
                  <a:srgbClr val="000000"/>
                </a:solidFill>
                <a:latin typeface="Open Sans" pitchFamily="2" charset="0"/>
              </a:rPr>
              <a:t> Play the video and pause when prompted. Include Ann's introduction (below). After everyone has had a chance to respond, proceed to the next slide to process the activity.</a:t>
            </a:r>
            <a:endParaRPr lang="en-US" sz="1800" b="0" dirty="0">
              <a:solidFill>
                <a:prstClr val="black"/>
              </a:solidFill>
              <a:latin typeface="Microsoft Sans Serif" panose="020B0604020202020204" pitchFamily="34" charset="0"/>
            </a:endParaRPr>
          </a:p>
          <a:p>
            <a:endParaRPr lang="en-US" b="0" dirty="0"/>
          </a:p>
          <a:p>
            <a:r>
              <a:rPr lang="en-US" b="0" dirty="0"/>
              <a:t>https://youtu.be/RKk4Yv_VLaU</a:t>
            </a:r>
          </a:p>
          <a:p>
            <a:endParaRPr lang="en-US" b="0" dirty="0"/>
          </a:p>
          <a:p>
            <a:endParaRPr lang="en-US" b="0" dirty="0"/>
          </a:p>
          <a:p>
            <a:endParaRPr lang="en-US" b="0" dirty="0"/>
          </a:p>
          <a:p>
            <a:r>
              <a:rPr lang="en-US" b="1" dirty="0"/>
              <a:t>MODULE 03:  PUTTING IT ALL TOGETHER IN A PHYSICAL HEALTH SETTING</a:t>
            </a:r>
            <a:endParaRPr lang="en-US" dirty="0"/>
          </a:p>
          <a:p>
            <a:endParaRPr lang="en-US" dirty="0"/>
          </a:p>
          <a:p>
            <a:r>
              <a:rPr lang="en-US" b="1" dirty="0"/>
              <a:t>[SCENE # 75]</a:t>
            </a:r>
            <a:endParaRPr lang="en-US" dirty="0"/>
          </a:p>
          <a:p>
            <a:endParaRPr lang="en-US" dirty="0"/>
          </a:p>
          <a:p>
            <a:r>
              <a:rPr lang="en-US" dirty="0"/>
              <a:t>ANN (O.C.)</a:t>
            </a:r>
          </a:p>
          <a:p>
            <a:r>
              <a:rPr lang="en-US" dirty="0"/>
              <a:t>Hello and welcome back. </a:t>
            </a:r>
          </a:p>
          <a:p>
            <a:r>
              <a:rPr lang="en-US" dirty="0"/>
              <a:t>Now that I’ve taken you through multiple scenarios and introduced you to various skills, I want you to </a:t>
            </a:r>
          </a:p>
          <a:p>
            <a:r>
              <a:rPr lang="en-US" dirty="0"/>
              <a:t>re- watch the following exchange between Brittany Stone and Emily. Consider the different ways you would respond if you were Emily practitioner. Your instructor will </a:t>
            </a:r>
          </a:p>
          <a:p>
            <a:r>
              <a:rPr lang="en-US" dirty="0"/>
              <a:t>pause the video after each of Emily’s statements to allow you time to think of your own open- ended question, or content, feeling or meaning reflection. </a:t>
            </a:r>
          </a:p>
          <a:p>
            <a:endParaRPr lang="en-US" b="0" dirty="0"/>
          </a:p>
        </p:txBody>
      </p:sp>
      <p:sp>
        <p:nvSpPr>
          <p:cNvPr id="4" name="Slide Number Placeholder 3"/>
          <p:cNvSpPr>
            <a:spLocks noGrp="1"/>
          </p:cNvSpPr>
          <p:nvPr>
            <p:ph type="sldNum" sz="quarter" idx="5"/>
          </p:nvPr>
        </p:nvSpPr>
        <p:spPr/>
        <p:txBody>
          <a:bodyPr/>
          <a:lstStyle/>
          <a:p>
            <a:fld id="{383F4484-F0D8-484D-9C4E-4D49824548E5}" type="slidenum">
              <a:rPr lang="en-US" smtClean="0"/>
              <a:t>14</a:t>
            </a:fld>
            <a:endParaRPr lang="en-US"/>
          </a:p>
        </p:txBody>
      </p:sp>
    </p:spTree>
    <p:extLst>
      <p:ext uri="{BB962C8B-B14F-4D97-AF65-F5344CB8AC3E}">
        <p14:creationId xmlns:p14="http://schemas.microsoft.com/office/powerpoint/2010/main" val="2877157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Reflecting on the activity and assessing learners' feelings about their responses.</a:t>
            </a:r>
          </a:p>
          <a:p>
            <a:endParaRPr lang="en-US" sz="1800" b="1"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Now that you have practiced formulating your own response, let’s discuss how it went.</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Encourage learners to share their overall feelings about responding to Emilie, and to identify one response they believe was effective and one that could be improved. </a:t>
            </a:r>
            <a:endParaRPr lang="en-US" sz="1800" b="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0E89C0F-E642-4845-9E6A-8F34E40A505B}" type="slidenum">
              <a:rPr lang="en-US" smtClean="0"/>
              <a:t>15</a:t>
            </a:fld>
            <a:endParaRPr lang="en-US"/>
          </a:p>
        </p:txBody>
      </p:sp>
    </p:spTree>
    <p:extLst>
      <p:ext uri="{BB962C8B-B14F-4D97-AF65-F5344CB8AC3E}">
        <p14:creationId xmlns:p14="http://schemas.microsoft.com/office/powerpoint/2010/main" val="4163149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Instruct the group to pair up with their partners.  </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Ask each partner to reflect on their five-year goals. Allow one to two minutes for this contemplation. </a:t>
            </a:r>
          </a:p>
          <a:p>
            <a:r>
              <a:rPr lang="en-US" sz="1800" b="0" dirty="0">
                <a:solidFill>
                  <a:srgbClr val="000000"/>
                </a:solidFill>
                <a:latin typeface="Arial" panose="020B0604020202020204" pitchFamily="34" charset="0"/>
                <a:cs typeface="Arial" panose="020B0604020202020204" pitchFamily="34" charset="0"/>
              </a:rPr>
              <a:t>Next, designate one person as the Speaker to share their five-year goal. The other partner, the Listener, will apply the skills learned when responding to the Speaker. </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After the first round, switch roles so that each person has the opportunity to practice all skills at least once. </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Once everyone has practiced, facilitate a discussion by asking the following questions to process the activity:</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What communication barriers, if any, did you encounter, such as LIME?</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What positive communication qualities did the listener demonstrate?</a:t>
            </a:r>
          </a:p>
          <a:p>
            <a:pPr marL="285750" indent="-285750">
              <a:buFont typeface="Arial" panose="020B0604020202020204" pitchFamily="34" charset="0"/>
              <a:buChar char="•"/>
            </a:pPr>
            <a:r>
              <a:rPr lang="en-US" sz="1800" b="0" dirty="0">
                <a:solidFill>
                  <a:srgbClr val="000000"/>
                </a:solidFill>
                <a:latin typeface="Arial" panose="020B0604020202020204" pitchFamily="34" charset="0"/>
                <a:cs typeface="Arial" panose="020B0604020202020204" pitchFamily="34" charset="0"/>
              </a:rPr>
              <a:t>How did you recognize that your partner was actively listening to you?</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Trainer notes: Allocate at least 10 minutes for the pairing exercise and another 10 minutes for discussing the process questions.  Observe participants as they practice their responses and provide individualized feedback as necessary. </a:t>
            </a:r>
            <a:endParaRPr lang="en-US" sz="1800" b="0" dirty="0">
              <a:solidFill>
                <a:prstClr val="black"/>
              </a:solidFill>
              <a:latin typeface="Arial" panose="020B0604020202020204" pitchFamily="34" charset="0"/>
              <a:cs typeface="Arial" panose="020B0604020202020204" pitchFamily="34" charset="0"/>
            </a:endParaRPr>
          </a:p>
          <a:p>
            <a:pPr>
              <a:lnSpc>
                <a:spcPct val="90000"/>
              </a:lnSpc>
              <a:spcBef>
                <a:spcPts val="1000"/>
              </a:spcBef>
            </a:pPr>
            <a:endParaRPr lang="en-US" b="0" dirty="0"/>
          </a:p>
        </p:txBody>
      </p:sp>
      <p:sp>
        <p:nvSpPr>
          <p:cNvPr id="4" name="Slide Number Placeholder 3"/>
          <p:cNvSpPr>
            <a:spLocks noGrp="1"/>
          </p:cNvSpPr>
          <p:nvPr>
            <p:ph type="sldNum" sz="quarter" idx="5"/>
          </p:nvPr>
        </p:nvSpPr>
        <p:spPr/>
        <p:txBody>
          <a:bodyPr/>
          <a:lstStyle/>
          <a:p>
            <a:fld id="{70E89C0F-E642-4845-9E6A-8F34E40A505B}" type="slidenum">
              <a:rPr lang="en-US" smtClean="0"/>
              <a:t>16</a:t>
            </a:fld>
            <a:endParaRPr lang="en-US"/>
          </a:p>
        </p:txBody>
      </p:sp>
    </p:spTree>
    <p:extLst>
      <p:ext uri="{BB962C8B-B14F-4D97-AF65-F5344CB8AC3E}">
        <p14:creationId xmlns:p14="http://schemas.microsoft.com/office/powerpoint/2010/main" val="3543493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Utilizing communication skills in the unique work and professional environments of learners. </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How will you apply these communication skills in your interactions with individuals in your professional settings? In pairs, identify a relevant situation from your current, past, or potential future experiences. </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Have the group respond to the questions on the slide (approximately five minutes). If time allows, invite each learner to share their responses. </a:t>
            </a:r>
          </a:p>
          <a:p>
            <a:endParaRPr lang="en-US" sz="1800" b="1"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Having discussed various situations where you may have utilized these skills, consider seeking new opportunities to practice them and observe how they enhance your connections with clients.</a:t>
            </a:r>
          </a:p>
          <a:p>
            <a:endParaRPr lang="en-US" sz="1800" b="0" dirty="0">
              <a:solidFill>
                <a:srgbClr val="000000"/>
              </a:solidFill>
              <a:latin typeface="Arial" panose="020B0604020202020204" pitchFamily="34" charset="0"/>
              <a:cs typeface="Arial" panose="020B0604020202020204" pitchFamily="34" charset="0"/>
            </a:endParaRP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Trainer notes: If learners struggle to identify situations, you may provide examples to stimulate their thinking. </a:t>
            </a:r>
          </a:p>
          <a:p>
            <a:r>
              <a:rPr lang="en-US" sz="1800" b="0" dirty="0">
                <a:solidFill>
                  <a:srgbClr val="000000"/>
                </a:solidFill>
                <a:latin typeface="Arial" panose="020B0604020202020204" pitchFamily="34" charset="0"/>
                <a:cs typeface="Arial" panose="020B0604020202020204" pitchFamily="34" charset="0"/>
              </a:rPr>
              <a:t>Conducting an initial assessment with a client, </a:t>
            </a:r>
          </a:p>
          <a:p>
            <a:r>
              <a:rPr lang="en-US" sz="1800" b="0" dirty="0">
                <a:solidFill>
                  <a:srgbClr val="000000"/>
                </a:solidFill>
                <a:latin typeface="Arial" panose="020B0604020202020204" pitchFamily="34" charset="0"/>
                <a:cs typeface="Arial" panose="020B0604020202020204" pitchFamily="34" charset="0"/>
              </a:rPr>
              <a:t>Helping job seekers in a Supported Employment program to clarify their work-related values.</a:t>
            </a:r>
          </a:p>
          <a:p>
            <a:r>
              <a:rPr lang="en-US" sz="1800" b="0" dirty="0">
                <a:solidFill>
                  <a:srgbClr val="000000"/>
                </a:solidFill>
                <a:latin typeface="Arial" panose="020B0604020202020204" pitchFamily="34" charset="0"/>
                <a:cs typeface="Arial" panose="020B0604020202020204" pitchFamily="34" charset="0"/>
              </a:rPr>
              <a:t>Gathering information from individuals in a Supportive Housing program to identify housing options that align with their SMART goals. </a:t>
            </a:r>
          </a:p>
          <a:p>
            <a:r>
              <a:rPr lang="en-US" sz="1800" b="0" dirty="0">
                <a:solidFill>
                  <a:srgbClr val="000000"/>
                </a:solidFill>
                <a:latin typeface="Arial" panose="020B0604020202020204" pitchFamily="34" charset="0"/>
                <a:cs typeface="Arial" panose="020B0604020202020204" pitchFamily="34" charset="0"/>
              </a:rPr>
              <a:t>Assisting an individual with a co-occurring substance use disorder and mental health condition by conducting a cost-benefit analysis.</a:t>
            </a:r>
            <a:endParaRPr lang="en-US" sz="1800" b="0" dirty="0">
              <a:solidFill>
                <a:prstClr val="black"/>
              </a:solidFill>
              <a:latin typeface="Arial" panose="020B0604020202020204" pitchFamily="34" charset="0"/>
              <a:cs typeface="Arial" panose="020B0604020202020204" pitchFamily="34" charset="0"/>
            </a:endParaRPr>
          </a:p>
          <a:p>
            <a:pPr>
              <a:lnSpc>
                <a:spcPct val="90000"/>
              </a:lnSpc>
              <a:spcBef>
                <a:spcPts val="1000"/>
              </a:spcBef>
            </a:pPr>
            <a:endParaRPr lang="en-US" b="0" dirty="0"/>
          </a:p>
        </p:txBody>
      </p:sp>
      <p:sp>
        <p:nvSpPr>
          <p:cNvPr id="4" name="Slide Number Placeholder 3"/>
          <p:cNvSpPr>
            <a:spLocks noGrp="1"/>
          </p:cNvSpPr>
          <p:nvPr>
            <p:ph type="sldNum" sz="quarter" idx="5"/>
          </p:nvPr>
        </p:nvSpPr>
        <p:spPr/>
        <p:txBody>
          <a:bodyPr/>
          <a:lstStyle/>
          <a:p>
            <a:fld id="{70E89C0F-E642-4845-9E6A-8F34E40A505B}" type="slidenum">
              <a:rPr lang="en-US" smtClean="0"/>
              <a:t>17</a:t>
            </a:fld>
            <a:endParaRPr lang="en-US"/>
          </a:p>
        </p:txBody>
      </p:sp>
    </p:spTree>
    <p:extLst>
      <p:ext uri="{BB962C8B-B14F-4D97-AF65-F5344CB8AC3E}">
        <p14:creationId xmlns:p14="http://schemas.microsoft.com/office/powerpoint/2010/main" val="374401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Practice and apply the skills in learners' future settings.</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We have discussed various skills that can assist you during your appointments with patients. I encourage you to implement some of these strategies. For instance, utilize SOLER, open-ended questions, and reflections with clients. Observe how patients respond after you apply these skills. Additionally, take note of your efforts to consider culture and disability.</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This module offered an opportunity to review the qualities of effective communication and the barriers that can hinder it, which are essential in the helping professions. I hope you also had the chance to practice your communication skills in your unique settings and specific practice situations.</a:t>
            </a:r>
          </a:p>
          <a:p>
            <a:endParaRPr lang="en-US" sz="1800" b="1"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Trainer Notes: </a:t>
            </a:r>
            <a:r>
              <a:rPr lang="en-US" sz="1800" b="0" dirty="0">
                <a:solidFill>
                  <a:srgbClr val="000000"/>
                </a:solidFill>
                <a:latin typeface="Arial" panose="020B0604020202020204" pitchFamily="34" charset="0"/>
                <a:cs typeface="Arial" panose="020B0604020202020204" pitchFamily="34" charset="0"/>
              </a:rPr>
              <a:t>Inquire if anyone has questions. Encourage learners to share the most significant takeaway from today's session and the modules overall. Thank learners for their participation.</a:t>
            </a:r>
            <a:endParaRPr lang="en-US" sz="1800" b="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18</a:t>
            </a:fld>
            <a:endParaRPr lang="en-US"/>
          </a:p>
        </p:txBody>
      </p:sp>
    </p:spTree>
    <p:extLst>
      <p:ext uri="{BB962C8B-B14F-4D97-AF65-F5344CB8AC3E}">
        <p14:creationId xmlns:p14="http://schemas.microsoft.com/office/powerpoint/2010/main" val="3142480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Arial" panose="020B0604020202020204" pitchFamily="34" charset="0"/>
                <a:cs typeface="Arial" panose="020B0604020202020204" pitchFamily="34" charset="0"/>
              </a:rPr>
              <a:t>Funding for this project was from the Substance Abuse and Mental Health Services Administration.</a:t>
            </a:r>
          </a:p>
          <a:p>
            <a:pPr algn="l"/>
            <a:r>
              <a:rPr lang="en-US" b="0" i="0" dirty="0">
                <a:solidFill>
                  <a:srgbClr val="212529"/>
                </a:solidFill>
                <a:effectLst/>
                <a:latin typeface="Arial" panose="020B0604020202020204" pitchFamily="34" charset="0"/>
                <a:cs typeface="Arial" panose="020B0604020202020204" pitchFamily="34" charset="0"/>
              </a:rPr>
              <a:t>Grant# 1H79SM081783</a:t>
            </a:r>
          </a:p>
          <a:p>
            <a:pPr algn="l"/>
            <a:endParaRPr lang="en-US" b="0" i="0" dirty="0">
              <a:solidFill>
                <a:srgbClr val="212529"/>
              </a:solidFill>
              <a:effectLst/>
              <a:latin typeface="Arial" panose="020B0604020202020204" pitchFamily="34" charset="0"/>
              <a:cs typeface="Arial" panose="020B0604020202020204" pitchFamily="34" charset="0"/>
            </a:endParaRPr>
          </a:p>
          <a:p>
            <a:pPr algn="l"/>
            <a:r>
              <a:rPr lang="en-US" b="0" i="0" dirty="0">
                <a:solidFill>
                  <a:srgbClr val="212529"/>
                </a:solidFill>
                <a:effectLst/>
                <a:latin typeface="Arial" panose="020B0604020202020204" pitchFamily="34" charset="0"/>
                <a:cs typeface="Arial" panose="020B0604020202020204" pitchFamily="34" charset="0"/>
              </a:rPr>
              <a:t>More info:</a:t>
            </a:r>
          </a:p>
          <a:p>
            <a:pPr algn="l"/>
            <a:r>
              <a:rPr lang="en-US" b="0" i="0" dirty="0">
                <a:solidFill>
                  <a:srgbClr val="212529"/>
                </a:solidFill>
                <a:effectLst/>
                <a:latin typeface="Arial" panose="020B0604020202020204" pitchFamily="34" charset="0"/>
                <a:cs typeface="Arial" panose="020B0604020202020204" pitchFamily="34" charset="0"/>
              </a:rPr>
              <a:t>Dr. Ann Murphy</a:t>
            </a:r>
          </a:p>
          <a:p>
            <a:pPr algn="l"/>
            <a:r>
              <a:rPr lang="en-US" b="0" i="0" dirty="0">
                <a:solidFill>
                  <a:srgbClr val="212529"/>
                </a:solidFill>
                <a:effectLst/>
                <a:latin typeface="Arial" panose="020B0604020202020204" pitchFamily="34" charset="0"/>
                <a:cs typeface="Arial" panose="020B0604020202020204" pitchFamily="34" charset="0"/>
              </a:rPr>
              <a:t>murphyaa@shp.rutgers.edu</a:t>
            </a:r>
          </a:p>
        </p:txBody>
      </p:sp>
      <p:sp>
        <p:nvSpPr>
          <p:cNvPr id="4" name="Slide Number Placeholder 3"/>
          <p:cNvSpPr>
            <a:spLocks noGrp="1"/>
          </p:cNvSpPr>
          <p:nvPr>
            <p:ph type="sldNum" sz="quarter" idx="5"/>
          </p:nvPr>
        </p:nvSpPr>
        <p:spPr/>
        <p:txBody>
          <a:bodyPr/>
          <a:lstStyle/>
          <a:p>
            <a:fld id="{383F4484-F0D8-484D-9C4E-4D49824548E5}" type="slidenum">
              <a:rPr lang="en-US" smtClean="0"/>
              <a:t>19</a:t>
            </a:fld>
            <a:endParaRPr lang="en-US"/>
          </a:p>
        </p:txBody>
      </p:sp>
    </p:spTree>
    <p:extLst>
      <p:ext uri="{BB962C8B-B14F-4D97-AF65-F5344CB8AC3E}">
        <p14:creationId xmlns:p14="http://schemas.microsoft.com/office/powerpoint/2010/main" val="1054826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3F4484-F0D8-484D-9C4E-4D49824548E5}" type="slidenum">
              <a:rPr lang="en-US" smtClean="0"/>
              <a:t>2</a:t>
            </a:fld>
            <a:endParaRPr lang="en-US"/>
          </a:p>
        </p:txBody>
      </p:sp>
    </p:spTree>
    <p:extLst>
      <p:ext uri="{BB962C8B-B14F-4D97-AF65-F5344CB8AC3E}">
        <p14:creationId xmlns:p14="http://schemas.microsoft.com/office/powerpoint/2010/main" val="178313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Logos and animation to match video.</a:t>
            </a:r>
          </a:p>
        </p:txBody>
      </p:sp>
      <p:sp>
        <p:nvSpPr>
          <p:cNvPr id="4" name="Slide Number Placeholder 3"/>
          <p:cNvSpPr>
            <a:spLocks noGrp="1"/>
          </p:cNvSpPr>
          <p:nvPr>
            <p:ph type="sldNum" sz="quarter" idx="5"/>
          </p:nvPr>
        </p:nvSpPr>
        <p:spPr/>
        <p:txBody>
          <a:bodyPr/>
          <a:lstStyle/>
          <a:p>
            <a:fld id="{383F4484-F0D8-484D-9C4E-4D49824548E5}" type="slidenum">
              <a:rPr lang="en-US" smtClean="0"/>
              <a:t>3</a:t>
            </a:fld>
            <a:endParaRPr lang="en-US"/>
          </a:p>
        </p:txBody>
      </p:sp>
    </p:spTree>
    <p:extLst>
      <p:ext uri="{BB962C8B-B14F-4D97-AF65-F5344CB8AC3E}">
        <p14:creationId xmlns:p14="http://schemas.microsoft.com/office/powerpoint/2010/main" val="349683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We have discussed the significance of positive communication and how to minimize barriers. Now, let's focus on developing our active listening skills. </a:t>
            </a:r>
            <a:endParaRPr lang="en-US" sz="1800" b="0" dirty="0">
              <a:solidFill>
                <a:prstClr val="black"/>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E89C0F-E642-4845-9E6A-8F34E40A505B}" type="slidenum">
              <a:rPr lang="en-US" smtClean="0"/>
              <a:t>4</a:t>
            </a:fld>
            <a:endParaRPr lang="en-US"/>
          </a:p>
        </p:txBody>
      </p:sp>
    </p:spTree>
    <p:extLst>
      <p:ext uri="{BB962C8B-B14F-4D97-AF65-F5344CB8AC3E}">
        <p14:creationId xmlns:p14="http://schemas.microsoft.com/office/powerpoint/2010/main" val="1192913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This session will focus on reviewing previous modules and discussing the challenges or obstacles trainees face when implementing and applying the concepts in their own settings. </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Let's take some time to review Modules 1 and 2. </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We will begin by discussing positive communication and the barriers to communication, particularly those that are unique to your practice setting. Following that, we will review active listening techniques, including SOLER, open-ended questions, and the reflections you learned in Module 2.</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Before we proceed with our review, what questions do you have regarding Modules 1 and 2? Is there any information that remains unclear? Has anyone had the chance to practice the skills learned? How did that practice go? Did anyone utilize SOLER, open-ended questions, and content, feeling, and meaning reflections with a client?</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Encourage volunteers to respond to the questions posed above.</a:t>
            </a:r>
            <a:endParaRPr lang="en-US" sz="1800" b="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0E89C0F-E642-4845-9E6A-8F34E40A505B}" type="slidenum">
              <a:rPr lang="en-US" smtClean="0"/>
              <a:t>5</a:t>
            </a:fld>
            <a:endParaRPr lang="en-US"/>
          </a:p>
        </p:txBody>
      </p:sp>
    </p:spTree>
    <p:extLst>
      <p:ext uri="{BB962C8B-B14F-4D97-AF65-F5344CB8AC3E}">
        <p14:creationId xmlns:p14="http://schemas.microsoft.com/office/powerpoint/2010/main" val="233577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Session Objectives Overview</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This final module emphasizes the application of the information and communication skills acquired in previous modules. You will have the opportunity to conceptualize how to implement these skills in your own environment.</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The objectives of this module are to review positive communication, identify barriers to communication, enhance active listening skills, and practice applying these communication skills with individuals in your work settings.       </a:t>
            </a:r>
            <a:endParaRPr lang="en-US" sz="1800" b="0" dirty="0">
              <a:solidFill>
                <a:prstClr val="black"/>
              </a:solidFill>
              <a:latin typeface="Arial" panose="020B0604020202020204" pitchFamily="34" charset="0"/>
              <a:cs typeface="Arial" panose="020B0604020202020204" pitchFamily="34" charset="0"/>
            </a:endParaRPr>
          </a:p>
          <a:p>
            <a:pPr fontAlgn="base"/>
            <a:endParaRPr lang="en-US" dirty="0"/>
          </a:p>
          <a:p>
            <a:pPr fontAlgn="base"/>
            <a:r>
              <a:rPr lang="en-US" dirty="0"/>
              <a:t>   </a:t>
            </a:r>
            <a:endParaRPr lang="en-US" dirty="0">
              <a:ea typeface="Calibri" panose="020F0502020204030204"/>
              <a:cs typeface="Calibri"/>
            </a:endParaRPr>
          </a:p>
          <a:p>
            <a:endParaRPr lang="en-US" dirty="0"/>
          </a:p>
        </p:txBody>
      </p:sp>
      <p:sp>
        <p:nvSpPr>
          <p:cNvPr id="4" name="Slide Number Placeholder 3"/>
          <p:cNvSpPr>
            <a:spLocks noGrp="1"/>
          </p:cNvSpPr>
          <p:nvPr>
            <p:ph type="sldNum" sz="quarter" idx="5"/>
          </p:nvPr>
        </p:nvSpPr>
        <p:spPr/>
        <p:txBody>
          <a:bodyPr/>
          <a:lstStyle/>
          <a:p>
            <a:fld id="{0DAE9C28-F960-4263-86EF-3FD5198ECD1B}" type="slidenum">
              <a:rPr lang="en-US" smtClean="0"/>
              <a:t>6</a:t>
            </a:fld>
            <a:endParaRPr lang="en-US"/>
          </a:p>
        </p:txBody>
      </p:sp>
    </p:spTree>
    <p:extLst>
      <p:ext uri="{BB962C8B-B14F-4D97-AF65-F5344CB8AC3E}">
        <p14:creationId xmlns:p14="http://schemas.microsoft.com/office/powerpoint/2010/main" val="450765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We can implement various strategies to foster positive communication.</a:t>
            </a:r>
          </a:p>
          <a:p>
            <a:pPr>
              <a:buFontTx/>
              <a:buNone/>
            </a:pPr>
            <a:endParaRPr lang="en-US" sz="1800" b="0" dirty="0">
              <a:solidFill>
                <a:srgbClr val="000000"/>
              </a:solidFill>
              <a:latin typeface="Arial" panose="020B0604020202020204" pitchFamily="34" charset="0"/>
              <a:cs typeface="Arial" panose="020B0604020202020204" pitchFamily="34" charset="0"/>
            </a:endParaRPr>
          </a:p>
          <a:p>
            <a:pPr>
              <a:buFontTx/>
              <a:buNone/>
            </a:pPr>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As discussed in Module 1, positive communication is essential for establishing engaging therapeutic relationships. </a:t>
            </a:r>
          </a:p>
          <a:p>
            <a:pPr>
              <a:buFont typeface="Symbol" panose="05050102010706020507" pitchFamily="18" charset="2"/>
              <a:buChar char="·"/>
            </a:pPr>
            <a:endParaRPr lang="en-US" sz="1800" b="0" dirty="0">
              <a:solidFill>
                <a:srgbClr val="000000"/>
              </a:solidFill>
              <a:latin typeface="Arial" panose="020B0604020202020204" pitchFamily="34" charset="0"/>
              <a:cs typeface="Arial" panose="020B0604020202020204" pitchFamily="34" charset="0"/>
            </a:endParaRPr>
          </a:p>
          <a:p>
            <a:pPr>
              <a:buFontTx/>
              <a:buNone/>
            </a:pPr>
            <a:r>
              <a:rPr lang="en-US" sz="1800" b="0" dirty="0">
                <a:solidFill>
                  <a:srgbClr val="000000"/>
                </a:solidFill>
                <a:latin typeface="Arial" panose="020B0604020202020204" pitchFamily="34" charset="0"/>
                <a:cs typeface="Arial" panose="020B0604020202020204" pitchFamily="34" charset="0"/>
              </a:rPr>
              <a:t>Utilizing strategies such as:</a:t>
            </a:r>
          </a:p>
          <a:p>
            <a:pPr>
              <a:buFontTx/>
              <a:buNone/>
            </a:pPr>
            <a:r>
              <a:rPr lang="en-US" sz="1800" b="0" dirty="0">
                <a:solidFill>
                  <a:srgbClr val="000000"/>
                </a:solidFill>
                <a:latin typeface="Arial" panose="020B0604020202020204" pitchFamily="34" charset="0"/>
                <a:cs typeface="Arial" panose="020B0604020202020204" pitchFamily="34" charset="0"/>
              </a:rPr>
              <a:t>Preparing to listen by checking in with yourself. Listening involves giving the speaker your full attention without interruption. It also requires minimizing distractions, withholding judgments, and avoiding arguments.</a:t>
            </a:r>
          </a:p>
          <a:p>
            <a:pPr>
              <a:buFontTx/>
              <a:buNone/>
            </a:pPr>
            <a:r>
              <a:rPr lang="en-US" sz="1800" b="0" dirty="0">
                <a:solidFill>
                  <a:srgbClr val="000000"/>
                </a:solidFill>
                <a:latin typeface="Arial" panose="020B0604020202020204" pitchFamily="34" charset="0"/>
                <a:cs typeface="Arial" panose="020B0604020202020204" pitchFamily="34" charset="0"/>
              </a:rPr>
              <a:t> </a:t>
            </a:r>
          </a:p>
          <a:p>
            <a:pPr>
              <a:buFontTx/>
              <a:buNone/>
            </a:pPr>
            <a:r>
              <a:rPr lang="en-US" sz="1800" b="0" dirty="0">
                <a:solidFill>
                  <a:srgbClr val="000000"/>
                </a:solidFill>
                <a:latin typeface="Arial" panose="020B0604020202020204" pitchFamily="34" charset="0"/>
                <a:cs typeface="Arial" panose="020B0604020202020204" pitchFamily="34" charset="0"/>
              </a:rPr>
              <a:t>We can demonstrate that we are listening by:</a:t>
            </a:r>
          </a:p>
          <a:p>
            <a:pPr>
              <a:buFontTx/>
              <a:buNone/>
            </a:pPr>
            <a:r>
              <a:rPr lang="en-US" sz="1800" b="0" dirty="0">
                <a:solidFill>
                  <a:srgbClr val="000000"/>
                </a:solidFill>
                <a:latin typeface="Arial" panose="020B0604020202020204" pitchFamily="34" charset="0"/>
                <a:cs typeface="Arial" panose="020B0604020202020204" pitchFamily="34" charset="0"/>
              </a:rPr>
              <a:t>Exhibiting open and positive body language </a:t>
            </a:r>
          </a:p>
          <a:p>
            <a:pPr>
              <a:buFontTx/>
              <a:buNone/>
            </a:pPr>
            <a:r>
              <a:rPr lang="en-US" sz="1800" b="0" dirty="0">
                <a:solidFill>
                  <a:srgbClr val="000000"/>
                </a:solidFill>
                <a:latin typeface="Arial" panose="020B0604020202020204" pitchFamily="34" charset="0"/>
                <a:cs typeface="Arial" panose="020B0604020202020204" pitchFamily="34" charset="0"/>
              </a:rPr>
              <a:t>Rephrasing or paraphrasing what you’ve heard in your response</a:t>
            </a:r>
          </a:p>
          <a:p>
            <a:pPr>
              <a:buFontTx/>
              <a:buNone/>
            </a:pPr>
            <a:r>
              <a:rPr lang="en-US" sz="1800" b="0" dirty="0">
                <a:solidFill>
                  <a:srgbClr val="000000"/>
                </a:solidFill>
                <a:latin typeface="Arial" panose="020B0604020202020204" pitchFamily="34" charset="0"/>
                <a:cs typeface="Arial" panose="020B0604020202020204" pitchFamily="34" charset="0"/>
              </a:rPr>
              <a:t>Asking open-ended questions to encourage further discussion</a:t>
            </a:r>
          </a:p>
          <a:p>
            <a:pPr>
              <a:buFontTx/>
              <a:buNone/>
            </a:pPr>
            <a:endParaRPr lang="en-US" sz="1800" b="0" dirty="0">
              <a:solidFill>
                <a:srgbClr val="000000"/>
              </a:solidFill>
              <a:latin typeface="Arial" panose="020B0604020202020204" pitchFamily="34" charset="0"/>
              <a:cs typeface="Arial" panose="020B0604020202020204" pitchFamily="34" charset="0"/>
            </a:endParaRPr>
          </a:p>
          <a:p>
            <a:pPr>
              <a:buFontTx/>
              <a:buNone/>
            </a:pPr>
            <a:r>
              <a:rPr lang="en-US" sz="1800" b="0" dirty="0">
                <a:solidFill>
                  <a:srgbClr val="000000"/>
                </a:solidFill>
                <a:latin typeface="Arial" panose="020B0604020202020204" pitchFamily="34" charset="0"/>
                <a:cs typeface="Arial" panose="020B0604020202020204" pitchFamily="34" charset="0"/>
              </a:rPr>
              <a:t>We should also pay attention to non-verbal communication, as it provides additional insights into how individuals are feeling.</a:t>
            </a:r>
          </a:p>
          <a:p>
            <a:pPr>
              <a:buFontTx/>
              <a:buNone/>
            </a:pPr>
            <a:r>
              <a:rPr lang="en-US" sz="1800" b="1" dirty="0">
                <a:solidFill>
                  <a:srgbClr val="000000"/>
                </a:solidFill>
                <a:latin typeface="Arial" panose="020B0604020202020204" pitchFamily="34" charset="0"/>
                <a:cs typeface="Arial" panose="020B0604020202020204" pitchFamily="34" charset="0"/>
              </a:rPr>
              <a:t> </a:t>
            </a:r>
          </a:p>
          <a:p>
            <a:pPr>
              <a:buFontTx/>
              <a:buNone/>
            </a:pPr>
            <a:r>
              <a:rPr lang="en-US" sz="1800" b="1" dirty="0">
                <a:solidFill>
                  <a:srgbClr val="000000"/>
                </a:solidFill>
                <a:latin typeface="Arial" panose="020B0604020202020204" pitchFamily="34" charset="0"/>
                <a:cs typeface="Arial" panose="020B0604020202020204" pitchFamily="34" charset="0"/>
              </a:rPr>
              <a:t>Do</a:t>
            </a:r>
            <a:r>
              <a:rPr lang="en-US" sz="1800" b="0" dirty="0">
                <a:solidFill>
                  <a:srgbClr val="000000"/>
                </a:solidFill>
                <a:latin typeface="Arial" panose="020B0604020202020204" pitchFamily="34" charset="0"/>
                <a:cs typeface="Arial" panose="020B0604020202020204" pitchFamily="34" charset="0"/>
              </a:rPr>
              <a:t>: Ask learners, "What are some examples of non-verbal communication?" Encourage a few volunteers to respond.</a:t>
            </a:r>
          </a:p>
          <a:p>
            <a:pPr>
              <a:buFontTx/>
              <a:buNone/>
            </a:pPr>
            <a:r>
              <a:rPr lang="en-US" sz="1800" b="0" dirty="0">
                <a:solidFill>
                  <a:srgbClr val="000000"/>
                </a:solidFill>
                <a:latin typeface="Arial" panose="020B0604020202020204" pitchFamily="34" charset="0"/>
                <a:cs typeface="Arial" panose="020B0604020202020204" pitchFamily="34" charset="0"/>
              </a:rPr>
              <a:t>If there are no responses, prompt with examples such as facial expressions, tone of voice, rate of speech (fast or slow), body language, and posture.</a:t>
            </a:r>
          </a:p>
          <a:p>
            <a:pPr>
              <a:buFontTx/>
              <a:buNone/>
            </a:pPr>
            <a:endParaRPr lang="en-US" sz="1800" b="0" dirty="0">
              <a:solidFill>
                <a:srgbClr val="000000"/>
              </a:solidFill>
              <a:latin typeface="Arial" panose="020B0604020202020204" pitchFamily="34" charset="0"/>
              <a:cs typeface="Arial" panose="020B0604020202020204" pitchFamily="34" charset="0"/>
            </a:endParaRPr>
          </a:p>
          <a:p>
            <a:pPr>
              <a:buFontTx/>
              <a:buNone/>
            </a:pPr>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We can take proactive steps to cultivate more positive relationships.</a:t>
            </a:r>
          </a:p>
          <a:p>
            <a:pPr>
              <a:buFontTx/>
              <a:buNone/>
            </a:pPr>
            <a:endParaRPr lang="en-US" sz="1800" b="0" dirty="0">
              <a:solidFill>
                <a:srgbClr val="000000"/>
              </a:solidFill>
              <a:latin typeface="Arial" panose="020B0604020202020204" pitchFamily="34" charset="0"/>
              <a:cs typeface="Arial" panose="020B0604020202020204" pitchFamily="34" charset="0"/>
            </a:endParaRPr>
          </a:p>
          <a:p>
            <a:pPr>
              <a:buFontTx/>
              <a:buNone/>
            </a:pPr>
            <a:r>
              <a:rPr lang="en-US" sz="1800" b="0" dirty="0">
                <a:solidFill>
                  <a:srgbClr val="000000"/>
                </a:solidFill>
                <a:latin typeface="Arial" panose="020B0604020202020204" pitchFamily="34" charset="0"/>
                <a:cs typeface="Arial" panose="020B0604020202020204" pitchFamily="34" charset="0"/>
              </a:rPr>
              <a:t>Some effective ways to enhance relationships through communication include:</a:t>
            </a:r>
          </a:p>
          <a:p>
            <a:pPr>
              <a:buFontTx/>
              <a:buNone/>
            </a:pPr>
            <a:r>
              <a:rPr lang="en-US" sz="1800" b="0" i="1" dirty="0">
                <a:solidFill>
                  <a:srgbClr val="000000"/>
                </a:solidFill>
                <a:latin typeface="Arial" panose="020B0604020202020204" pitchFamily="34" charset="0"/>
                <a:cs typeface="Arial" panose="020B0604020202020204" pitchFamily="34" charset="0"/>
              </a:rPr>
              <a:t>Show interest: </a:t>
            </a:r>
            <a:r>
              <a:rPr lang="en-US" sz="1800" b="0" i="0" dirty="0">
                <a:solidFill>
                  <a:srgbClr val="000000"/>
                </a:solidFill>
                <a:latin typeface="Arial" panose="020B0604020202020204" pitchFamily="34" charset="0"/>
                <a:cs typeface="Arial" panose="020B0604020202020204" pitchFamily="34" charset="0"/>
              </a:rPr>
              <a:t>This demonstrates that the individual is valued, and you are eager to understand their perspective.</a:t>
            </a:r>
          </a:p>
          <a:p>
            <a:pPr>
              <a:buFontTx/>
              <a:buNone/>
            </a:pPr>
            <a:r>
              <a:rPr lang="en-US" sz="1800" b="0" i="1" dirty="0">
                <a:solidFill>
                  <a:srgbClr val="000000"/>
                </a:solidFill>
                <a:latin typeface="Arial" panose="020B0604020202020204" pitchFamily="34" charset="0"/>
                <a:cs typeface="Arial" panose="020B0604020202020204" pitchFamily="34" charset="0"/>
              </a:rPr>
              <a:t>Use a warm and friendly tone: </a:t>
            </a:r>
            <a:r>
              <a:rPr lang="en-US" sz="1800" b="0" i="0" dirty="0">
                <a:solidFill>
                  <a:srgbClr val="000000"/>
                </a:solidFill>
                <a:latin typeface="Arial" panose="020B0604020202020204" pitchFamily="34" charset="0"/>
                <a:cs typeface="Arial" panose="020B0604020202020204" pitchFamily="34" charset="0"/>
              </a:rPr>
              <a:t>Your tone of voice serves as a form of non-verbal communication that can significantly enhance relationship-building. Consider how you would like to be greeted by a helping professional to create a welcoming atmosphere. Sarcasm, anger, or hostility can undermine a helping relationship and hinder engagement.</a:t>
            </a:r>
          </a:p>
          <a:p>
            <a:pPr>
              <a:buFontTx/>
              <a:buNone/>
            </a:pPr>
            <a:r>
              <a:rPr lang="en-US" sz="1800" b="0" i="1" dirty="0">
                <a:solidFill>
                  <a:srgbClr val="000000"/>
                </a:solidFill>
                <a:latin typeface="Arial" panose="020B0604020202020204" pitchFamily="34" charset="0"/>
                <a:cs typeface="Arial" panose="020B0604020202020204" pitchFamily="34" charset="0"/>
              </a:rPr>
              <a:t>Be non-judgmental: </a:t>
            </a:r>
            <a:r>
              <a:rPr lang="en-US" sz="1800" b="0" i="0" dirty="0">
                <a:solidFill>
                  <a:srgbClr val="000000"/>
                </a:solidFill>
                <a:latin typeface="Arial" panose="020B0604020202020204" pitchFamily="34" charset="0"/>
                <a:cs typeface="Arial" panose="020B0604020202020204" pitchFamily="34" charset="0"/>
              </a:rPr>
              <a:t>Connecting with others is best achieved through listening without passing judgment. Individuals receiving care may already feel embarrassed or ashamed about their health behaviors or diagnoses. Listening without judgment conveys respect and care, fostering a stronger connection that can lead to better outcomes.</a:t>
            </a:r>
          </a:p>
          <a:p>
            <a:pPr>
              <a:buFontTx/>
              <a:buNone/>
            </a:pPr>
            <a:endParaRPr lang="en-US" sz="1800" b="0" i="0" dirty="0">
              <a:solidFill>
                <a:srgbClr val="000000"/>
              </a:solidFill>
              <a:latin typeface="Arial" panose="020B0604020202020204" pitchFamily="34" charset="0"/>
              <a:cs typeface="Arial" panose="020B0604020202020204" pitchFamily="34" charset="0"/>
            </a:endParaRPr>
          </a:p>
          <a:p>
            <a:pPr>
              <a:buFontTx/>
              <a:buNone/>
            </a:pPr>
            <a:r>
              <a:rPr lang="en-US" sz="1800" b="0" i="0" dirty="0">
                <a:solidFill>
                  <a:srgbClr val="000000"/>
                </a:solidFill>
                <a:latin typeface="Arial" panose="020B0604020202020204" pitchFamily="34" charset="0"/>
                <a:cs typeface="Arial" panose="020B0604020202020204" pitchFamily="34" charset="0"/>
              </a:rPr>
              <a:t>Recognize challenges as they arise. Communication can sometimes be difficult, leading to misunderstandings and disagreements. For example, if someone expresses a desire to discontinue medications due to side effects, you may have concerns that warrant further discussion, potentially creating tension in your relationship.</a:t>
            </a:r>
          </a:p>
          <a:p>
            <a:pPr>
              <a:buFontTx/>
              <a:buNone/>
            </a:pPr>
            <a:endParaRPr lang="en-US" sz="1800" b="0" i="0" dirty="0">
              <a:solidFill>
                <a:srgbClr val="000000"/>
              </a:solidFill>
              <a:latin typeface="Arial" panose="020B0604020202020204" pitchFamily="34" charset="0"/>
              <a:cs typeface="Arial" panose="020B0604020202020204" pitchFamily="34" charset="0"/>
            </a:endParaRPr>
          </a:p>
          <a:p>
            <a:pPr>
              <a:buFontTx/>
              <a:buNone/>
            </a:pPr>
            <a:r>
              <a:rPr lang="en-US" sz="1800" b="0" i="0" dirty="0">
                <a:solidFill>
                  <a:srgbClr val="000000"/>
                </a:solidFill>
                <a:latin typeface="Arial" panose="020B0604020202020204" pitchFamily="34" charset="0"/>
                <a:cs typeface="Arial" panose="020B0604020202020204" pitchFamily="34" charset="0"/>
              </a:rPr>
              <a:t>When faced with communication difficulties, consider the following strategies:</a:t>
            </a:r>
          </a:p>
          <a:p>
            <a:pPr>
              <a:buFontTx/>
              <a:buNone/>
            </a:pPr>
            <a:r>
              <a:rPr lang="en-US" sz="1800" b="0" i="0" dirty="0">
                <a:solidFill>
                  <a:srgbClr val="000000"/>
                </a:solidFill>
                <a:latin typeface="Arial" panose="020B0604020202020204" pitchFamily="34" charset="0"/>
                <a:cs typeface="Arial" panose="020B0604020202020204" pitchFamily="34" charset="0"/>
              </a:rPr>
              <a:t>First, validate the individual’s thoughts and experiences. Acknowledge their perspective by saying something like, "I understand why you feel that way." The aim is not to correct their thinking but to recognize their viewpoint.</a:t>
            </a:r>
          </a:p>
          <a:p>
            <a:pPr>
              <a:buFontTx/>
              <a:buNone/>
            </a:pPr>
            <a:r>
              <a:rPr lang="en-US" sz="1800" b="0" i="0" dirty="0">
                <a:solidFill>
                  <a:srgbClr val="000000"/>
                </a:solidFill>
                <a:latin typeface="Arial" panose="020B0604020202020204" pitchFamily="34" charset="0"/>
                <a:cs typeface="Arial" panose="020B0604020202020204" pitchFamily="34" charset="0"/>
              </a:rPr>
              <a:t>If necessary, agree to disagree. If the conversation reaches a point where the individual seeks your agreement and you feel uncomfortable, you can choose to "agree to disagree," acknowledging that differing opinions are valid. Reinforce your commitment to collaborating with them to enhance their health.</a:t>
            </a:r>
          </a:p>
          <a:p>
            <a:pPr>
              <a:buFontTx/>
              <a:buNone/>
            </a:pPr>
            <a:endParaRPr lang="en-US" sz="1800" b="0" i="0" dirty="0">
              <a:solidFill>
                <a:srgbClr val="000000"/>
              </a:solidFill>
              <a:latin typeface="Arial" panose="020B0604020202020204" pitchFamily="34" charset="0"/>
              <a:cs typeface="Arial" panose="020B0604020202020204" pitchFamily="34" charset="0"/>
            </a:endParaRPr>
          </a:p>
          <a:p>
            <a:pPr>
              <a:buFontTx/>
              <a:buNone/>
            </a:pPr>
            <a:r>
              <a:rPr lang="en-US" sz="1800" b="0" i="0" dirty="0">
                <a:solidFill>
                  <a:srgbClr val="000000"/>
                </a:solidFill>
                <a:latin typeface="Arial" panose="020B0604020202020204" pitchFamily="34" charset="0"/>
                <a:cs typeface="Arial" panose="020B0604020202020204" pitchFamily="34" charset="0"/>
              </a:rPr>
              <a:t>Manage your stress effectively. It is essential for behavioral health providers to remain aware of their own stress levels. High stress can impede emotional regulation, resulting in frustration or impatience that may hinder your ability to support patients in challenging medical situations.</a:t>
            </a:r>
          </a:p>
          <a:p>
            <a:pPr>
              <a:buFontTx/>
              <a:buNone/>
            </a:pPr>
            <a:endParaRPr lang="en-US" sz="1800" b="0" i="0" dirty="0">
              <a:solidFill>
                <a:srgbClr val="000000"/>
              </a:solidFill>
              <a:latin typeface="Arial" panose="020B0604020202020204" pitchFamily="34" charset="0"/>
              <a:cs typeface="Arial" panose="020B0604020202020204" pitchFamily="34" charset="0"/>
            </a:endParaRPr>
          </a:p>
          <a:p>
            <a:pPr>
              <a:buFontTx/>
              <a:buNone/>
            </a:pPr>
            <a:r>
              <a:rPr lang="en-US" sz="1800" b="0" i="0" dirty="0">
                <a:solidFill>
                  <a:srgbClr val="000000"/>
                </a:solidFill>
                <a:latin typeface="Arial" panose="020B0604020202020204" pitchFamily="34" charset="0"/>
                <a:cs typeface="Arial" panose="020B0604020202020204" pitchFamily="34" charset="0"/>
              </a:rPr>
              <a:t>Effective communication necessitates self-awareness of your emotions. Regularly check in with yourself and acknowledge your feelings. Establish self-care routines that help you maintain your well-being and manage stress.</a:t>
            </a:r>
          </a:p>
          <a:p>
            <a:pPr>
              <a:buFontTx/>
              <a:buNone/>
            </a:pPr>
            <a:endParaRPr lang="en-US" sz="1800" b="0" i="0" dirty="0">
              <a:solidFill>
                <a:srgbClr val="000000"/>
              </a:solidFill>
              <a:latin typeface="Arial" panose="020B0604020202020204" pitchFamily="34" charset="0"/>
              <a:cs typeface="Arial" panose="020B0604020202020204" pitchFamily="34" charset="0"/>
            </a:endParaRPr>
          </a:p>
          <a:p>
            <a:pPr>
              <a:buFontTx/>
              <a:buNone/>
            </a:pPr>
            <a:endParaRPr lang="en-US" sz="1800" b="0" i="0" dirty="0">
              <a:solidFill>
                <a:prstClr val="black"/>
              </a:solidFill>
              <a:latin typeface="Arial" panose="020B0604020202020204" pitchFamily="34" charset="0"/>
              <a:cs typeface="Arial" panose="020B0604020202020204" pitchFamily="34" charset="0"/>
            </a:endParaRPr>
          </a:p>
          <a:p>
            <a:pPr>
              <a:buFontTx/>
              <a:buNone/>
            </a:pP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70E89C0F-E642-4845-9E6A-8F34E40A505B}" type="slidenum">
              <a:rPr lang="en-US" smtClean="0"/>
              <a:t>7</a:t>
            </a:fld>
            <a:endParaRPr lang="en-US"/>
          </a:p>
        </p:txBody>
      </p:sp>
    </p:spTree>
    <p:extLst>
      <p:ext uri="{BB962C8B-B14F-4D97-AF65-F5344CB8AC3E}">
        <p14:creationId xmlns:p14="http://schemas.microsoft.com/office/powerpoint/2010/main" val="135187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00000"/>
                </a:solidFill>
                <a:latin typeface="Arial" panose="020B0604020202020204" pitchFamily="34" charset="0"/>
                <a:cs typeface="Arial" panose="020B0604020202020204" pitchFamily="34" charset="0"/>
              </a:rPr>
              <a:t>Core Message: </a:t>
            </a:r>
            <a:r>
              <a:rPr lang="en-US" sz="1800" b="0" dirty="0">
                <a:solidFill>
                  <a:srgbClr val="000000"/>
                </a:solidFill>
                <a:latin typeface="Arial" panose="020B0604020202020204" pitchFamily="34" charset="0"/>
                <a:cs typeface="Arial" panose="020B0604020202020204" pitchFamily="34" charset="0"/>
              </a:rPr>
              <a:t>In module one, we introduced LIME as a valuable acronym for understanding barriers to effective health communication.</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Having reviewed the qualities of positive communication, let's recall the barriers to communication discussed in module one.</a:t>
            </a:r>
          </a:p>
          <a:p>
            <a:endParaRPr lang="en-US" sz="1800" b="1"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Invite volunteers to answer the question, "What acronym was introduced in module one to describe barriers to effective communication?"</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r>
              <a:rPr lang="en-US" sz="1800" b="0" dirty="0">
                <a:solidFill>
                  <a:srgbClr val="000000"/>
                </a:solidFill>
                <a:latin typeface="Arial" panose="020B0604020202020204" pitchFamily="34" charset="0"/>
                <a:cs typeface="Arial" panose="020B0604020202020204" pitchFamily="34" charset="0"/>
              </a:rPr>
              <a:t>Now, let's review each element of LIME.</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Do: </a:t>
            </a:r>
            <a:r>
              <a:rPr lang="en-US" sz="1800" b="0" dirty="0">
                <a:solidFill>
                  <a:srgbClr val="000000"/>
                </a:solidFill>
                <a:latin typeface="Arial" panose="020B0604020202020204" pitchFamily="34" charset="0"/>
                <a:cs typeface="Arial" panose="020B0604020202020204" pitchFamily="34" charset="0"/>
              </a:rPr>
              <a:t>Present each element of LIME one at a time and ask a volunteer to identify potential ways that Listener, Interlocutor (speaker), Message, and Environment barriers may manifest in communication. Additionally, request that the volunteer or another volunteer provide an example of this barrier from their own experience.</a:t>
            </a:r>
          </a:p>
          <a:p>
            <a:endParaRPr lang="en-US" sz="1800" b="0" dirty="0">
              <a:solidFill>
                <a:srgbClr val="000000"/>
              </a:solidFill>
              <a:latin typeface="Arial" panose="020B0604020202020204" pitchFamily="34" charset="0"/>
              <a:cs typeface="Arial" panose="020B0604020202020204" pitchFamily="34" charset="0"/>
            </a:endParaRPr>
          </a:p>
          <a:p>
            <a:r>
              <a:rPr lang="en-US" sz="1800" b="0" dirty="0">
                <a:solidFill>
                  <a:srgbClr val="000000"/>
                </a:solidFill>
                <a:latin typeface="Arial" panose="020B0604020202020204" pitchFamily="34" charset="0"/>
                <a:cs typeface="Arial" panose="020B0604020202020204" pitchFamily="34" charset="0"/>
              </a:rPr>
              <a:t>If there are no volunteers or if they struggle to identify the meaning of each LIME element, please describe each one in the Say section below.</a:t>
            </a:r>
          </a:p>
          <a:p>
            <a:endParaRPr lang="en-US" sz="1800" b="0" dirty="0">
              <a:solidFill>
                <a:srgbClr val="000000"/>
              </a:solidFill>
              <a:latin typeface="Arial" panose="020B0604020202020204" pitchFamily="34" charset="0"/>
              <a:cs typeface="Arial" panose="020B0604020202020204" pitchFamily="34" charset="0"/>
            </a:endParaRPr>
          </a:p>
          <a:p>
            <a:r>
              <a:rPr lang="en-US" sz="1800" b="1" dirty="0">
                <a:solidFill>
                  <a:srgbClr val="000000"/>
                </a:solidFill>
                <a:latin typeface="Arial" panose="020B0604020202020204" pitchFamily="34" charset="0"/>
                <a:cs typeface="Arial" panose="020B0604020202020204" pitchFamily="34" charset="0"/>
              </a:rPr>
              <a:t>Say: </a:t>
            </a:r>
          </a:p>
          <a:p>
            <a:r>
              <a:rPr lang="en-US" sz="1800" b="0" i="1" dirty="0">
                <a:solidFill>
                  <a:srgbClr val="000000"/>
                </a:solidFill>
                <a:latin typeface="Arial" panose="020B0604020202020204" pitchFamily="34" charset="0"/>
                <a:cs typeface="Arial" panose="020B0604020202020204" pitchFamily="34" charset="0"/>
              </a:rPr>
              <a:t>Listener - </a:t>
            </a:r>
            <a:r>
              <a:rPr lang="en-US" sz="1800" b="0" i="0" dirty="0">
                <a:solidFill>
                  <a:srgbClr val="000000"/>
                </a:solidFill>
                <a:latin typeface="Arial" panose="020B0604020202020204" pitchFamily="34" charset="0"/>
                <a:cs typeface="Arial" panose="020B0604020202020204" pitchFamily="34" charset="0"/>
              </a:rPr>
              <a:t>refers to factors that hinder listening or comprehending a message. </a:t>
            </a:r>
            <a:br>
              <a:rPr lang="en-US" sz="1800" b="0" i="0" dirty="0">
                <a:solidFill>
                  <a:srgbClr val="000000"/>
                </a:solidFill>
                <a:latin typeface="Arial" panose="020B0604020202020204" pitchFamily="34" charset="0"/>
                <a:cs typeface="Arial" panose="020B0604020202020204" pitchFamily="34" charset="0"/>
              </a:rPr>
            </a:br>
            <a:r>
              <a:rPr lang="en-US" sz="1800" b="0" i="0" dirty="0">
                <a:solidFill>
                  <a:srgbClr val="000000"/>
                </a:solidFill>
                <a:latin typeface="Arial" panose="020B0604020202020204" pitchFamily="34" charset="0"/>
                <a:cs typeface="Arial" panose="020B0604020202020204" pitchFamily="34" charset="0"/>
              </a:rPr>
              <a:t>EXAMPLE: A person may be distracted by their phone, or a provider might be taking notes while conversing with the individual.</a:t>
            </a:r>
          </a:p>
          <a:p>
            <a:r>
              <a:rPr lang="en-US" sz="1800" b="0" i="1" dirty="0">
                <a:solidFill>
                  <a:srgbClr val="000000"/>
                </a:solidFill>
                <a:latin typeface="Arial" panose="020B0604020202020204" pitchFamily="34" charset="0"/>
                <a:cs typeface="Arial" panose="020B0604020202020204" pitchFamily="34" charset="0"/>
              </a:rPr>
              <a:t>Interlocutor (speaker)</a:t>
            </a:r>
            <a:r>
              <a:rPr lang="en-US" sz="1800" b="0" i="0" dirty="0">
                <a:solidFill>
                  <a:srgbClr val="000000"/>
                </a:solidFill>
                <a:latin typeface="Arial" panose="020B0604020202020204" pitchFamily="34" charset="0"/>
                <a:cs typeface="Arial" panose="020B0604020202020204" pitchFamily="34" charset="0"/>
              </a:rPr>
              <a:t> - refers to speaking challenges that can arise during communication. </a:t>
            </a:r>
            <a:br>
              <a:rPr lang="en-US" sz="1800" b="0" i="0" dirty="0">
                <a:solidFill>
                  <a:srgbClr val="000000"/>
                </a:solidFill>
                <a:latin typeface="Arial" panose="020B0604020202020204" pitchFamily="34" charset="0"/>
                <a:cs typeface="Arial" panose="020B0604020202020204" pitchFamily="34" charset="0"/>
              </a:rPr>
            </a:br>
            <a:r>
              <a:rPr lang="en-US" sz="1800" b="0" i="0" dirty="0">
                <a:solidFill>
                  <a:srgbClr val="000000"/>
                </a:solidFill>
                <a:latin typeface="Arial" panose="020B0604020202020204" pitchFamily="34" charset="0"/>
                <a:cs typeface="Arial" panose="020B0604020202020204" pitchFamily="34" charset="0"/>
              </a:rPr>
              <a:t>EXAMPLE: A person may enter a meeting feeling frustrated after a difficult conversation with their family.</a:t>
            </a:r>
          </a:p>
          <a:p>
            <a:r>
              <a:rPr lang="en-US" sz="1800" b="0" i="1" dirty="0">
                <a:solidFill>
                  <a:srgbClr val="000000"/>
                </a:solidFill>
                <a:latin typeface="Arial" panose="020B0604020202020204" pitchFamily="34" charset="0"/>
                <a:cs typeface="Arial" panose="020B0604020202020204" pitchFamily="34" charset="0"/>
              </a:rPr>
              <a:t>Message - </a:t>
            </a:r>
            <a:r>
              <a:rPr lang="en-US" sz="1800" b="0" i="0" dirty="0">
                <a:solidFill>
                  <a:srgbClr val="000000"/>
                </a:solidFill>
                <a:latin typeface="Arial" panose="020B0604020202020204" pitchFamily="34" charset="0"/>
                <a:cs typeface="Arial" panose="020B0604020202020204" pitchFamily="34" charset="0"/>
              </a:rPr>
              <a:t>refers to the specific content being discussed. Sometimes, the message may be unwelcome to the recipient. </a:t>
            </a:r>
            <a:br>
              <a:rPr lang="en-US" sz="1800" b="0" i="0" dirty="0">
                <a:solidFill>
                  <a:srgbClr val="000000"/>
                </a:solidFill>
                <a:latin typeface="Arial" panose="020B0604020202020204" pitchFamily="34" charset="0"/>
                <a:cs typeface="Arial" panose="020B0604020202020204" pitchFamily="34" charset="0"/>
              </a:rPr>
            </a:br>
            <a:r>
              <a:rPr lang="en-US" sz="1800" b="0" i="0" dirty="0">
                <a:solidFill>
                  <a:srgbClr val="000000"/>
                </a:solidFill>
                <a:latin typeface="Arial" panose="020B0604020202020204" pitchFamily="34" charset="0"/>
                <a:cs typeface="Arial" panose="020B0604020202020204" pitchFamily="34" charset="0"/>
              </a:rPr>
              <a:t>EXAMPLE: A provider may need to convey distressing information that could cause the individual to disengage and stop listening.</a:t>
            </a:r>
          </a:p>
          <a:p>
            <a:r>
              <a:rPr lang="en-US" sz="1800" b="0" i="1" dirty="0">
                <a:solidFill>
                  <a:srgbClr val="000000"/>
                </a:solidFill>
                <a:latin typeface="Arial" panose="020B0604020202020204" pitchFamily="34" charset="0"/>
                <a:cs typeface="Arial" panose="020B0604020202020204" pitchFamily="34" charset="0"/>
              </a:rPr>
              <a:t>Environment </a:t>
            </a:r>
            <a:r>
              <a:rPr lang="en-US" sz="1800" b="0" i="0" dirty="0">
                <a:solidFill>
                  <a:srgbClr val="000000"/>
                </a:solidFill>
                <a:latin typeface="Arial" panose="020B0604020202020204" pitchFamily="34" charset="0"/>
                <a:cs typeface="Arial" panose="020B0604020202020204" pitchFamily="34" charset="0"/>
              </a:rPr>
              <a:t>- refers to the immediate setting where communication occurs and any external factors that may influence it. </a:t>
            </a:r>
            <a:br>
              <a:rPr lang="en-US" sz="1800" b="0" i="0" dirty="0">
                <a:solidFill>
                  <a:srgbClr val="000000"/>
                </a:solidFill>
                <a:latin typeface="Arial" panose="020B0604020202020204" pitchFamily="34" charset="0"/>
                <a:cs typeface="Arial" panose="020B0604020202020204" pitchFamily="34" charset="0"/>
              </a:rPr>
            </a:br>
            <a:r>
              <a:rPr lang="en-US" sz="1800" b="0" i="0" dirty="0">
                <a:solidFill>
                  <a:srgbClr val="000000"/>
                </a:solidFill>
                <a:latin typeface="Arial" panose="020B0604020202020204" pitchFamily="34" charset="0"/>
                <a:cs typeface="Arial" panose="020B0604020202020204" pitchFamily="34" charset="0"/>
              </a:rPr>
              <a:t>EXAMPLE: The room may be adjacent to an office where a loud conversation is taking place, or the provider's or individual's phone may be constantly pinging with text notifications.  </a:t>
            </a:r>
            <a:endParaRPr lang="en-US" sz="1800" b="0" i="0" dirty="0">
              <a:solidFill>
                <a:prstClr val="black"/>
              </a:solidFill>
              <a:latin typeface="Arial" panose="020B0604020202020204" pitchFamily="34" charset="0"/>
              <a:cs typeface="Arial" panose="020B0604020202020204" pitchFamily="34" charset="0"/>
            </a:endParaRPr>
          </a:p>
          <a:p>
            <a:endParaRPr lang="en-US" b="0" dirty="0"/>
          </a:p>
        </p:txBody>
      </p:sp>
      <p:sp>
        <p:nvSpPr>
          <p:cNvPr id="4" name="Slide Number Placeholder 3"/>
          <p:cNvSpPr>
            <a:spLocks noGrp="1"/>
          </p:cNvSpPr>
          <p:nvPr>
            <p:ph type="sldNum" sz="quarter" idx="5"/>
          </p:nvPr>
        </p:nvSpPr>
        <p:spPr/>
        <p:txBody>
          <a:bodyPr/>
          <a:lstStyle/>
          <a:p>
            <a:fld id="{70E89C0F-E642-4845-9E6A-8F34E40A505B}" type="slidenum">
              <a:rPr lang="en-US" smtClean="0"/>
              <a:t>8</a:t>
            </a:fld>
            <a:endParaRPr lang="en-US"/>
          </a:p>
        </p:txBody>
      </p:sp>
    </p:spTree>
    <p:extLst>
      <p:ext uri="{BB962C8B-B14F-4D97-AF65-F5344CB8AC3E}">
        <p14:creationId xmlns:p14="http://schemas.microsoft.com/office/powerpoint/2010/main" val="2815963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Core Message: </a:t>
            </a:r>
            <a:r>
              <a:rPr lang="en-US" b="0" dirty="0"/>
              <a:t>Each practice setting has their own unique barriers to communication. </a:t>
            </a:r>
          </a:p>
          <a:p>
            <a:endParaRPr lang="en-US" b="1" dirty="0"/>
          </a:p>
          <a:p>
            <a:r>
              <a:rPr lang="en-US" b="1" dirty="0"/>
              <a:t>Say: </a:t>
            </a:r>
            <a:r>
              <a:rPr lang="en-US" b="0" dirty="0"/>
              <a:t>We're going to do a brief activity to give you an opportunity to identify communication barriers that are specific to your setting, how to minimize those barriers, and what types of personal habits you might have that could get in the way of effective communication. </a:t>
            </a:r>
          </a:p>
          <a:p>
            <a:endParaRPr lang="en-US" b="1" dirty="0"/>
          </a:p>
          <a:p>
            <a:r>
              <a:rPr lang="en-US" b="1" dirty="0"/>
              <a:t>Do:  </a:t>
            </a:r>
            <a:r>
              <a:rPr lang="en-US" b="0" dirty="0"/>
              <a:t>Have the group pair up and ask each other the questions on the slide. Allow about five minutes total for the activity. Come back as a group and ask for a few volunteers to respond. Make some connections between trainees' responses and the LIME barriers you just reviewed with them in the previous slide. </a:t>
            </a:r>
          </a:p>
          <a:p>
            <a:endParaRPr lang="en-US" b="0" dirty="0"/>
          </a:p>
          <a:p>
            <a:r>
              <a:rPr lang="en-US" b="1" dirty="0"/>
              <a:t>Say: </a:t>
            </a:r>
            <a:r>
              <a:rPr lang="en-US" b="0" dirty="0"/>
              <a:t>It's important to recognize these communication barriers so that we can identify strategies to minimize them. Sometimes we may not spend the time considering what the barriers may be or our own habits that maybe presenting obstacles to communicating. Periodically reflecting on what barriers are present and strategies to minimize these barriers are important to being a successful communicator. </a:t>
            </a:r>
          </a:p>
          <a:p>
            <a:endParaRPr lang="en-US" b="0" dirty="0"/>
          </a:p>
          <a:p>
            <a:r>
              <a:rPr lang="en-US" b="1" dirty="0"/>
              <a:t>Trainer notes: </a:t>
            </a:r>
            <a:r>
              <a:rPr lang="en-US" b="0" dirty="0"/>
              <a:t>Use the examples below if the pairs have difficulty identifying their own responses to the questions. </a:t>
            </a:r>
          </a:p>
          <a:p>
            <a:r>
              <a:rPr lang="en-US" b="0" dirty="0"/>
              <a:t>Barriers to communication: people knocking on your door or frequent interruptions, being distracted by other tasks, feeling pressured to finish your discussion quickly, etc.</a:t>
            </a:r>
          </a:p>
          <a:p>
            <a:endParaRPr lang="en-US" b="0" dirty="0"/>
          </a:p>
          <a:p>
            <a:r>
              <a:rPr lang="en-US" b="0" dirty="0"/>
              <a:t>Next, how can you minimize these barriers? </a:t>
            </a:r>
          </a:p>
          <a:p>
            <a:r>
              <a:rPr lang="en-US" b="0" dirty="0"/>
              <a:t>Examples to use if needed: put up a do not disturb sign on your door, turn off phone and computer notifications, clear off desk or office space, spend a few minutes physically and mentally preparing for each discussion, etc. </a:t>
            </a:r>
          </a:p>
          <a:p>
            <a:endParaRPr lang="en-US" b="0" dirty="0"/>
          </a:p>
          <a:p>
            <a:r>
              <a:rPr lang="en-US" b="0" dirty="0"/>
              <a:t>What types of habits do you have that communicate to someone that you aren't fully listening?</a:t>
            </a:r>
          </a:p>
          <a:p>
            <a:r>
              <a:rPr lang="en-US" b="0" dirty="0"/>
              <a:t>Examples to use if needed: checking your watch, sitting with your arms folded, sighing, taking calls, multitasking, etc. </a:t>
            </a:r>
          </a:p>
        </p:txBody>
      </p:sp>
      <p:sp>
        <p:nvSpPr>
          <p:cNvPr id="4" name="Slide Number Placeholder 3"/>
          <p:cNvSpPr>
            <a:spLocks noGrp="1"/>
          </p:cNvSpPr>
          <p:nvPr>
            <p:ph type="sldNum" sz="quarter" idx="5"/>
          </p:nvPr>
        </p:nvSpPr>
        <p:spPr/>
        <p:txBody>
          <a:bodyPr/>
          <a:lstStyle/>
          <a:p>
            <a:fld id="{70E89C0F-E642-4845-9E6A-8F34E40A505B}" type="slidenum">
              <a:rPr lang="en-US" smtClean="0"/>
              <a:t>9</a:t>
            </a:fld>
            <a:endParaRPr lang="en-US"/>
          </a:p>
        </p:txBody>
      </p:sp>
    </p:spTree>
    <p:extLst>
      <p:ext uri="{BB962C8B-B14F-4D97-AF65-F5344CB8AC3E}">
        <p14:creationId xmlns:p14="http://schemas.microsoft.com/office/powerpoint/2010/main" val="48346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0CDD-33A4-4D69-F8F6-18021EC2B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FD51AD-BDDA-96EB-D97C-106845BB20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F1760F-CDE5-92F8-DB64-307707CC2238}"/>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5" name="Footer Placeholder 4">
            <a:extLst>
              <a:ext uri="{FF2B5EF4-FFF2-40B4-BE49-F238E27FC236}">
                <a16:creationId xmlns:a16="http://schemas.microsoft.com/office/drawing/2014/main" id="{C815ED7E-FB60-C23B-DEBB-0A2592B85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4821E5-F155-6789-D42D-15D7C68847EB}"/>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204829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C016-C828-C90D-F7EF-77A6745A7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168016-839D-0282-DF0A-7F321A419B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790F6-7795-10B0-565C-93EA2ABE6491}"/>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5" name="Footer Placeholder 4">
            <a:extLst>
              <a:ext uri="{FF2B5EF4-FFF2-40B4-BE49-F238E27FC236}">
                <a16:creationId xmlns:a16="http://schemas.microsoft.com/office/drawing/2014/main" id="{1DEFA028-C125-0495-38F7-8B329E21D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A3787-3B58-DD67-0E10-2F7510382214}"/>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103595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EF303-823E-B393-616B-F655CE614C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513804-6C6C-000A-FD5C-16E067D389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877EE-A574-7887-F643-0DC073F454E5}"/>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5" name="Footer Placeholder 4">
            <a:extLst>
              <a:ext uri="{FF2B5EF4-FFF2-40B4-BE49-F238E27FC236}">
                <a16:creationId xmlns:a16="http://schemas.microsoft.com/office/drawing/2014/main" id="{2C220D0F-734D-A577-C06E-60ABAF611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1CDB0-5B46-8B3C-D2EB-1F52DAC44B4E}"/>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548466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1838-E25F-47BB-D3EF-9B93603F35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D9DBB6-5AB8-AEA3-1063-2A6795A3EC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031B8-4C47-BD5E-C18A-4164B382F4C1}"/>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5" name="Footer Placeholder 4">
            <a:extLst>
              <a:ext uri="{FF2B5EF4-FFF2-40B4-BE49-F238E27FC236}">
                <a16:creationId xmlns:a16="http://schemas.microsoft.com/office/drawing/2014/main" id="{2100C3E5-7D1C-8784-BE5C-0CF9589573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E636C-47EF-266B-B198-6048FFB1710C}"/>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231906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29D8-6B21-F8A9-3772-3292ECC483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01158-D786-5D83-6831-D165D9755B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10793-C289-34BB-A3CB-3055343FC9DD}"/>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5" name="Footer Placeholder 4">
            <a:extLst>
              <a:ext uri="{FF2B5EF4-FFF2-40B4-BE49-F238E27FC236}">
                <a16:creationId xmlns:a16="http://schemas.microsoft.com/office/drawing/2014/main" id="{82DD98F7-A0B3-B354-2E86-C11DF6BCC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19F68-2217-24E4-4BAD-A8EA3297D28D}"/>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407691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CE423-F4F6-59DF-DB76-24E19A9894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F8A67C-DCB0-D722-D8E6-85722492AD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0925AC-EE39-16CE-CC8B-19D1DCB26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BE8DEE-FF64-AD13-C1F8-433DDA4E828F}"/>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6" name="Footer Placeholder 5">
            <a:extLst>
              <a:ext uri="{FF2B5EF4-FFF2-40B4-BE49-F238E27FC236}">
                <a16:creationId xmlns:a16="http://schemas.microsoft.com/office/drawing/2014/main" id="{5383CC82-906C-A720-44D4-A22BB3A71F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952BB-F589-F41C-2F5D-D726BE87A8A1}"/>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277007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E676-8A09-C148-174E-7082931C3A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495C1D-E2D1-549B-01E5-8F2984F62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AFB7ED-56A3-E8C8-087C-49DE72A7E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6266A4-7BD4-728B-C2FA-BB537DACB9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51052-32F5-39E3-22AC-8D262326DF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AD7AD-C630-BEDC-85A7-1B77E83C0B37}"/>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8" name="Footer Placeholder 7">
            <a:extLst>
              <a:ext uri="{FF2B5EF4-FFF2-40B4-BE49-F238E27FC236}">
                <a16:creationId xmlns:a16="http://schemas.microsoft.com/office/drawing/2014/main" id="{DFC19CA5-4A4C-B0E8-9B02-850622F381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113D7B-0318-6D86-854D-D01C67C72061}"/>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428730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3A93D-D384-3EE4-9AE1-D90A76695C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738F3E-3708-406B-D9AA-9429C22A3004}"/>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4" name="Footer Placeholder 3">
            <a:extLst>
              <a:ext uri="{FF2B5EF4-FFF2-40B4-BE49-F238E27FC236}">
                <a16:creationId xmlns:a16="http://schemas.microsoft.com/office/drawing/2014/main" id="{033DB9FE-171C-028C-CF38-F4A3F53246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274F53-23F8-C61A-C092-FFCF2CC6C68B}"/>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307695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876217-5352-9A03-9A63-05C5E2FBA0DE}"/>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3" name="Footer Placeholder 2">
            <a:extLst>
              <a:ext uri="{FF2B5EF4-FFF2-40B4-BE49-F238E27FC236}">
                <a16:creationId xmlns:a16="http://schemas.microsoft.com/office/drawing/2014/main" id="{ADA5DDE5-2758-F17E-D63D-970C25C2F0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5227E6-8944-0B46-B712-B77D73266674}"/>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803661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7F71-F405-3394-3F8C-BBB06957B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DE6F81-A957-1A95-C666-200020062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35F0E8-26FA-9110-3E82-23CB1E015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C53CB-76BB-B2D2-5F6C-6DC3F020B586}"/>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6" name="Footer Placeholder 5">
            <a:extLst>
              <a:ext uri="{FF2B5EF4-FFF2-40B4-BE49-F238E27FC236}">
                <a16:creationId xmlns:a16="http://schemas.microsoft.com/office/drawing/2014/main" id="{F9FD0614-CDBE-BC6B-7800-E90A4A5EA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7A1B1F-4340-DD2E-6B9C-63E2DB672078}"/>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334837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30B9-1F44-1731-E20F-C7B184168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90008F-8FB2-428A-6C5C-27C7D0EF0F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D3F10E-ACB0-2D9E-4588-C7E820DFE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012BEE-B54E-46CB-9F29-EFF3716C543E}"/>
              </a:ext>
            </a:extLst>
          </p:cNvPr>
          <p:cNvSpPr>
            <a:spLocks noGrp="1"/>
          </p:cNvSpPr>
          <p:nvPr>
            <p:ph type="dt" sz="half" idx="10"/>
          </p:nvPr>
        </p:nvSpPr>
        <p:spPr/>
        <p:txBody>
          <a:bodyPr/>
          <a:lstStyle/>
          <a:p>
            <a:fld id="{8CC62032-ECCE-48BD-ADFC-317886F45BA7}" type="datetimeFigureOut">
              <a:rPr lang="en-US" smtClean="0"/>
              <a:t>7/22/2025</a:t>
            </a:fld>
            <a:endParaRPr lang="en-US"/>
          </a:p>
        </p:txBody>
      </p:sp>
      <p:sp>
        <p:nvSpPr>
          <p:cNvPr id="6" name="Footer Placeholder 5">
            <a:extLst>
              <a:ext uri="{FF2B5EF4-FFF2-40B4-BE49-F238E27FC236}">
                <a16:creationId xmlns:a16="http://schemas.microsoft.com/office/drawing/2014/main" id="{9F26B94E-E32D-ED49-A4C0-0E535A04A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10614-740D-8FBC-75D2-DFD9C1098FD5}"/>
              </a:ext>
            </a:extLst>
          </p:cNvPr>
          <p:cNvSpPr>
            <a:spLocks noGrp="1"/>
          </p:cNvSpPr>
          <p:nvPr>
            <p:ph type="sldNum" sz="quarter" idx="12"/>
          </p:nvPr>
        </p:nvSpPr>
        <p:spPr/>
        <p:txBody>
          <a:bodyPr/>
          <a:lstStyle/>
          <a:p>
            <a:fld id="{88A27FBC-BB8A-4B3E-A288-22EEBAB817E8}" type="slidenum">
              <a:rPr lang="en-US" smtClean="0"/>
              <a:t>‹#›</a:t>
            </a:fld>
            <a:endParaRPr lang="en-US"/>
          </a:p>
        </p:txBody>
      </p:sp>
    </p:spTree>
    <p:extLst>
      <p:ext uri="{BB962C8B-B14F-4D97-AF65-F5344CB8AC3E}">
        <p14:creationId xmlns:p14="http://schemas.microsoft.com/office/powerpoint/2010/main" val="1848966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02886A-3B2A-5EF5-98AC-ACC505CAF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6AE651-E6F9-74B0-AD84-5A11435EE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DAFC8-1864-2EE2-0CEB-8C84AAF5A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C62032-ECCE-48BD-ADFC-317886F45BA7}" type="datetimeFigureOut">
              <a:rPr lang="en-US" smtClean="0"/>
              <a:t>7/22/2025</a:t>
            </a:fld>
            <a:endParaRPr lang="en-US"/>
          </a:p>
        </p:txBody>
      </p:sp>
      <p:sp>
        <p:nvSpPr>
          <p:cNvPr id="5" name="Footer Placeholder 4">
            <a:extLst>
              <a:ext uri="{FF2B5EF4-FFF2-40B4-BE49-F238E27FC236}">
                <a16:creationId xmlns:a16="http://schemas.microsoft.com/office/drawing/2014/main" id="{1B752B5B-6D45-C3E7-7AD4-6AE27BDA9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B6D8622-41AC-5EE4-F183-BC68E1EC4A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A27FBC-BB8A-4B3E-A288-22EEBAB817E8}" type="slidenum">
              <a:rPr lang="en-US" smtClean="0"/>
              <a:t>‹#›</a:t>
            </a:fld>
            <a:endParaRPr lang="en-US"/>
          </a:p>
        </p:txBody>
      </p:sp>
    </p:spTree>
    <p:extLst>
      <p:ext uri="{BB962C8B-B14F-4D97-AF65-F5344CB8AC3E}">
        <p14:creationId xmlns:p14="http://schemas.microsoft.com/office/powerpoint/2010/main" val="1928424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microsoft.com/office/2007/relationships/hdphoto" Target="../media/hdphoto6.wdp"/><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1.png"/><Relationship Id="rId5" Type="http://schemas.microsoft.com/office/2007/relationships/hdphoto" Target="../media/hdphoto7.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6.wdp"/><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1.png"/><Relationship Id="rId5" Type="http://schemas.microsoft.com/office/2007/relationships/hdphoto" Target="../media/hdphoto8.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microsoft.com/office/2007/relationships/hdphoto" Target="../media/hdphoto9.wdp"/><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4.png"/><Relationship Id="rId5" Type="http://schemas.microsoft.com/office/2007/relationships/hdphoto" Target="../media/hdphoto6.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microsoft.com/office/2007/relationships/hdphoto" Target="../media/hdphoto11.wdp"/><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6.png"/><Relationship Id="rId5" Type="http://schemas.microsoft.com/office/2007/relationships/hdphoto" Target="../media/hdphoto10.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s://youtu.be/RKk4Yv_VLaU"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9.jpeg"/><Relationship Id="rId5" Type="http://schemas.microsoft.com/office/2007/relationships/hdphoto" Target="../media/hdphoto6.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6" Type="http://schemas.microsoft.com/office/2007/relationships/hdphoto" Target="../media/hdphoto12.wdp"/><Relationship Id="rId5" Type="http://schemas.openxmlformats.org/officeDocument/2006/relationships/image" Target="../media/image22.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microsoft.com/office/2007/relationships/hdphoto" Target="../media/hdphoto3.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microsoft.com/office/2007/relationships/hdphoto" Target="../media/hdphoto4.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microsoft.com/office/2007/relationships/hdphoto" Target="../media/hdphoto6.wdp"/><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1.png"/><Relationship Id="rId5" Type="http://schemas.microsoft.com/office/2007/relationships/hdphoto" Target="../media/hdphoto5.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4AA747-1091-84DE-D44D-992CF7F3EB14}"/>
              </a:ext>
            </a:extLst>
          </p:cNvPr>
          <p:cNvSpPr/>
          <p:nvPr/>
        </p:nvSpPr>
        <p:spPr>
          <a:xfrm>
            <a:off x="0" y="4525777"/>
            <a:ext cx="12207200" cy="2332223"/>
          </a:xfrm>
          <a:prstGeom prst="rect">
            <a:avLst/>
          </a:prstGeom>
          <a:solidFill>
            <a:srgbClr val="CC49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1A8091-B5BD-492A-1682-82B750D620FE}"/>
              </a:ext>
            </a:extLst>
          </p:cNvPr>
          <p:cNvSpPr>
            <a:spLocks noGrp="1"/>
          </p:cNvSpPr>
          <p:nvPr>
            <p:ph type="ctrTitle"/>
          </p:nvPr>
        </p:nvSpPr>
        <p:spPr>
          <a:xfrm>
            <a:off x="1524000" y="4914855"/>
            <a:ext cx="9144000" cy="786703"/>
          </a:xfrm>
        </p:spPr>
        <p:txBody>
          <a:bodyPr>
            <a:normAutofit/>
          </a:bodyPr>
          <a:lstStyle/>
          <a:p>
            <a:r>
              <a:rPr lang="en-US" sz="3300" b="1" dirty="0">
                <a:solidFill>
                  <a:schemeClr val="bg1"/>
                </a:solidFill>
                <a:latin typeface="Arial" panose="020B0604020202020204" pitchFamily="34" charset="0"/>
                <a:cs typeface="Arial" panose="020B0604020202020204" pitchFamily="34" charset="0"/>
              </a:rPr>
              <a:t>FOUNDATIONAL COMMUNICATION SKILLS</a:t>
            </a:r>
          </a:p>
        </p:txBody>
      </p:sp>
      <p:sp>
        <p:nvSpPr>
          <p:cNvPr id="3" name="Subtitle 2">
            <a:extLst>
              <a:ext uri="{FF2B5EF4-FFF2-40B4-BE49-F238E27FC236}">
                <a16:creationId xmlns:a16="http://schemas.microsoft.com/office/drawing/2014/main" id="{3CE81A94-66B0-F23F-A734-A99DEB073EE0}"/>
              </a:ext>
            </a:extLst>
          </p:cNvPr>
          <p:cNvSpPr>
            <a:spLocks noGrp="1"/>
          </p:cNvSpPr>
          <p:nvPr>
            <p:ph type="subTitle" idx="1"/>
          </p:nvPr>
        </p:nvSpPr>
        <p:spPr>
          <a:xfrm>
            <a:off x="1524000" y="5701558"/>
            <a:ext cx="9144000" cy="571363"/>
          </a:xfrm>
        </p:spPr>
        <p:txBody>
          <a:bodyPr>
            <a:noAutofit/>
          </a:bodyPr>
          <a:lstStyle/>
          <a:p>
            <a:r>
              <a:rPr lang="en-US" sz="3100" dirty="0">
                <a:solidFill>
                  <a:schemeClr val="bg2"/>
                </a:solidFill>
                <a:latin typeface="Arial" panose="020B0604020202020204" pitchFamily="34" charset="0"/>
                <a:cs typeface="Arial" panose="020B0604020202020204" pitchFamily="34" charset="0"/>
              </a:rPr>
              <a:t>Physical Healthcare Setting</a:t>
            </a:r>
          </a:p>
        </p:txBody>
      </p:sp>
      <p:pic>
        <p:nvPicPr>
          <p:cNvPr id="7" name="Picture 6" descr="A person sitting in a chair&#10;&#10;Description automatically generated">
            <a:extLst>
              <a:ext uri="{FF2B5EF4-FFF2-40B4-BE49-F238E27FC236}">
                <a16:creationId xmlns:a16="http://schemas.microsoft.com/office/drawing/2014/main" id="{CED9D295-0EEE-A34F-3166-2E91C906CE7B}"/>
              </a:ext>
            </a:extLst>
          </p:cNvPr>
          <p:cNvPicPr>
            <a:picLocks noChangeAspect="1"/>
          </p:cNvPicPr>
          <p:nvPr/>
        </p:nvPicPr>
        <p:blipFill rotWithShape="1">
          <a:blip>
            <a:extLst>
              <a:ext uri="{BEBA8EAE-BF5A-486C-A8C5-ECC9F3942E4B}">
                <a14:imgProps xmlns:a14="http://schemas.microsoft.com/office/drawing/2010/main">
                  <a14:imgLayer>
                    <a14:imgEffect>
                      <a14:saturation sat="0"/>
                    </a14:imgEffect>
                  </a14:imgLayer>
                </a14:imgProps>
              </a:ext>
              <a:ext uri="{28A0092B-C50C-407E-A947-70E740481C1C}">
                <a14:useLocalDpi xmlns:a14="http://schemas.microsoft.com/office/drawing/2010/main" val="0"/>
              </a:ext>
            </a:extLst>
          </a:blip>
          <a:srcRect l="11982"/>
          <a:stretch/>
        </p:blipFill>
        <p:spPr>
          <a:xfrm>
            <a:off x="20" y="10"/>
            <a:ext cx="12191980" cy="4525766"/>
          </a:xfrm>
          <a:prstGeom prst="rect">
            <a:avLst/>
          </a:prstGeom>
        </p:spPr>
      </p:pic>
      <p:grpSp>
        <p:nvGrpSpPr>
          <p:cNvPr id="12" name="Group 11">
            <a:extLst>
              <a:ext uri="{FF2B5EF4-FFF2-40B4-BE49-F238E27FC236}">
                <a16:creationId xmlns:a16="http://schemas.microsoft.com/office/drawing/2014/main" id="{FB7FB62D-DD5B-C587-F53F-679128D41B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9" y="4525778"/>
            <a:ext cx="12207200" cy="123363"/>
            <a:chOff x="-5025" y="6737718"/>
            <a:chExt cx="12207200" cy="123363"/>
          </a:xfrm>
        </p:grpSpPr>
        <p:sp>
          <p:nvSpPr>
            <p:cNvPr id="13" name="Rectangle 12">
              <a:extLst>
                <a:ext uri="{FF2B5EF4-FFF2-40B4-BE49-F238E27FC236}">
                  <a16:creationId xmlns:a16="http://schemas.microsoft.com/office/drawing/2014/main" id="{D474BA53-241B-ACB6-E742-B074F40EB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97B091-2608-7480-FE24-507CC5333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person holding a clipboard to a person sitting on a couch&#10;&#10;AI-generated content may be incorrect.">
            <a:extLst>
              <a:ext uri="{FF2B5EF4-FFF2-40B4-BE49-F238E27FC236}">
                <a16:creationId xmlns:a16="http://schemas.microsoft.com/office/drawing/2014/main" id="{1A02F64A-899B-3982-40D8-E731EA38343C}"/>
              </a:ext>
            </a:extLst>
          </p:cNvPr>
          <p:cNvPicPr>
            <a:picLocks noChangeAspect="1"/>
          </p:cNvPicPr>
          <p:nvPr/>
        </p:nvPicPr>
        <p:blipFill>
          <a:blip r:embed="rId4"/>
          <a:srcRect l="-1" r="827" b="32507"/>
          <a:stretch/>
        </p:blipFill>
        <p:spPr>
          <a:xfrm>
            <a:off x="0" y="10"/>
            <a:ext cx="12191980" cy="4525766"/>
          </a:xfrm>
          <a:prstGeom prst="rect">
            <a:avLst/>
          </a:prstGeom>
        </p:spPr>
      </p:pic>
    </p:spTree>
    <p:custDataLst>
      <p:tags r:id="rId1"/>
    </p:custDataLst>
    <p:extLst>
      <p:ext uri="{BB962C8B-B14F-4D97-AF65-F5344CB8AC3E}">
        <p14:creationId xmlns:p14="http://schemas.microsoft.com/office/powerpoint/2010/main" val="431955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white coat talking to a patient&#10;&#10;AI-generated content may be incorrect.">
            <a:extLst>
              <a:ext uri="{FF2B5EF4-FFF2-40B4-BE49-F238E27FC236}">
                <a16:creationId xmlns:a16="http://schemas.microsoft.com/office/drawing/2014/main" id="{6F70EF09-79CE-48A6-F69C-8094C05AE268}"/>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flipH="1">
            <a:off x="-2" y="0"/>
            <a:ext cx="8025281" cy="6944546"/>
          </a:xfrm>
          <a:prstGeom prst="rect">
            <a:avLst/>
          </a:prstGeom>
        </p:spPr>
      </p:pic>
      <p:sp>
        <p:nvSpPr>
          <p:cNvPr id="9" name="Flowchart: Manual Input 8">
            <a:extLst>
              <a:ext uri="{FF2B5EF4-FFF2-40B4-BE49-F238E27FC236}">
                <a16:creationId xmlns:a16="http://schemas.microsoft.com/office/drawing/2014/main" id="{B2FD4BB6-DF93-42E7-8898-117BC3272534}"/>
              </a:ext>
            </a:extLst>
          </p:cNvPr>
          <p:cNvSpPr/>
          <p:nvPr/>
        </p:nvSpPr>
        <p:spPr>
          <a:xfrm rot="5400000" flipV="1">
            <a:off x="5587729" y="529589"/>
            <a:ext cx="6949440" cy="5852160"/>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A1573C3-358D-4943-BD7B-541DDB567F6C}"/>
              </a:ext>
            </a:extLst>
          </p:cNvPr>
          <p:cNvSpPr txBox="1"/>
          <p:nvPr/>
        </p:nvSpPr>
        <p:spPr>
          <a:xfrm>
            <a:off x="7368165" y="1074180"/>
            <a:ext cx="4364563" cy="646331"/>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Active Listening</a:t>
            </a:r>
          </a:p>
        </p:txBody>
      </p:sp>
      <p:sp>
        <p:nvSpPr>
          <p:cNvPr id="6" name="Rectangle 5">
            <a:extLst>
              <a:ext uri="{FF2B5EF4-FFF2-40B4-BE49-F238E27FC236}">
                <a16:creationId xmlns:a16="http://schemas.microsoft.com/office/drawing/2014/main" id="{8DF9A129-B319-4A0C-86C0-70465FA5152B}"/>
              </a:ext>
            </a:extLst>
          </p:cNvPr>
          <p:cNvSpPr/>
          <p:nvPr/>
        </p:nvSpPr>
        <p:spPr>
          <a:xfrm rot="585901">
            <a:off x="6657034" y="-90872"/>
            <a:ext cx="109728" cy="7101058"/>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083601D-AD3C-4B65-B01A-CE9A5B7F59FC}"/>
              </a:ext>
            </a:extLst>
          </p:cNvPr>
          <p:cNvSpPr txBox="1"/>
          <p:nvPr/>
        </p:nvSpPr>
        <p:spPr>
          <a:xfrm>
            <a:off x="7448902" y="1552046"/>
            <a:ext cx="4364563" cy="4893647"/>
          </a:xfrm>
          <a:prstGeom prst="rect">
            <a:avLst/>
          </a:prstGeom>
          <a:noFill/>
        </p:spPr>
        <p:txBody>
          <a:bodyPr wrap="square" rtlCol="0">
            <a:spAutoFit/>
          </a:bodyPr>
          <a:lstStyle/>
          <a:p>
            <a:endParaRPr lang="en-US" sz="2400" b="1" dirty="0">
              <a:solidFill>
                <a:srgbClr val="CC4927"/>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Prioritize the individual and the communication process.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Reduce distractions during conversations.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Pay close attention to both verbal and non-verbal expressions of the individual.</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Apply evidence-based counseling techniques.</a:t>
            </a:r>
          </a:p>
        </p:txBody>
      </p:sp>
      <p:pic>
        <p:nvPicPr>
          <p:cNvPr id="17" name="Picture 16" descr="A person pointing at something">
            <a:extLst>
              <a:ext uri="{FF2B5EF4-FFF2-40B4-BE49-F238E27FC236}">
                <a16:creationId xmlns:a16="http://schemas.microsoft.com/office/drawing/2014/main" id="{C8EB0B97-EA59-2E0A-20EA-125DA93DC88B}"/>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flipH="1">
            <a:off x="11987557" y="-173093"/>
            <a:ext cx="204441" cy="7031093"/>
          </a:xfrm>
          <a:prstGeom prst="rect">
            <a:avLst/>
          </a:prstGeom>
        </p:spPr>
      </p:pic>
    </p:spTree>
    <p:custDataLst>
      <p:tags r:id="rId1"/>
    </p:custDataLst>
    <p:extLst>
      <p:ext uri="{BB962C8B-B14F-4D97-AF65-F5344CB8AC3E}">
        <p14:creationId xmlns:p14="http://schemas.microsoft.com/office/powerpoint/2010/main" val="97414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octor talking to a patient&#10;&#10;AI-generated content may be incorrect.">
            <a:extLst>
              <a:ext uri="{FF2B5EF4-FFF2-40B4-BE49-F238E27FC236}">
                <a16:creationId xmlns:a16="http://schemas.microsoft.com/office/drawing/2014/main" id="{64976D0D-4F8F-3385-47C0-E9B70E20103E}"/>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0" y="0"/>
            <a:ext cx="7639050" cy="6858000"/>
          </a:xfrm>
          <a:prstGeom prst="rect">
            <a:avLst/>
          </a:prstGeom>
        </p:spPr>
      </p:pic>
      <p:sp>
        <p:nvSpPr>
          <p:cNvPr id="9" name="Flowchart: Manual Input 8">
            <a:extLst>
              <a:ext uri="{FF2B5EF4-FFF2-40B4-BE49-F238E27FC236}">
                <a16:creationId xmlns:a16="http://schemas.microsoft.com/office/drawing/2014/main" id="{B2FD4BB6-DF93-42E7-8898-117BC3272534}"/>
              </a:ext>
            </a:extLst>
          </p:cNvPr>
          <p:cNvSpPr/>
          <p:nvPr/>
        </p:nvSpPr>
        <p:spPr>
          <a:xfrm rot="5400000" flipV="1">
            <a:off x="5587729" y="529589"/>
            <a:ext cx="6949440" cy="5852160"/>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A1573C3-358D-4943-BD7B-541DDB567F6C}"/>
              </a:ext>
            </a:extLst>
          </p:cNvPr>
          <p:cNvSpPr txBox="1"/>
          <p:nvPr/>
        </p:nvSpPr>
        <p:spPr>
          <a:xfrm>
            <a:off x="7266431" y="1089569"/>
            <a:ext cx="4619392" cy="507831"/>
          </a:xfrm>
          <a:prstGeom prst="rect">
            <a:avLst/>
          </a:prstGeom>
          <a:noFill/>
        </p:spPr>
        <p:txBody>
          <a:bodyPr wrap="square" rtlCol="0">
            <a:spAutoFit/>
          </a:bodyPr>
          <a:lstStyle/>
          <a:p>
            <a:r>
              <a:rPr lang="en-US" sz="2700" b="1" dirty="0">
                <a:solidFill>
                  <a:srgbClr val="CC4927"/>
                </a:solidFill>
                <a:latin typeface="Arial" panose="020B0604020202020204" pitchFamily="34" charset="0"/>
                <a:cs typeface="Arial" panose="020B0604020202020204" pitchFamily="34" charset="0"/>
              </a:rPr>
              <a:t>Non-Verbal &amp; SOLER Skills</a:t>
            </a:r>
          </a:p>
        </p:txBody>
      </p:sp>
      <p:sp>
        <p:nvSpPr>
          <p:cNvPr id="6" name="Rectangle 5">
            <a:extLst>
              <a:ext uri="{FF2B5EF4-FFF2-40B4-BE49-F238E27FC236}">
                <a16:creationId xmlns:a16="http://schemas.microsoft.com/office/drawing/2014/main" id="{8DF9A129-B319-4A0C-86C0-70465FA5152B}"/>
              </a:ext>
            </a:extLst>
          </p:cNvPr>
          <p:cNvSpPr/>
          <p:nvPr/>
        </p:nvSpPr>
        <p:spPr>
          <a:xfrm rot="585901">
            <a:off x="6657034" y="-90872"/>
            <a:ext cx="109728" cy="7101058"/>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083601D-AD3C-4B65-B01A-CE9A5B7F59FC}"/>
              </a:ext>
            </a:extLst>
          </p:cNvPr>
          <p:cNvSpPr txBox="1"/>
          <p:nvPr/>
        </p:nvSpPr>
        <p:spPr>
          <a:xfrm>
            <a:off x="7266431" y="1622434"/>
            <a:ext cx="4082697" cy="1015663"/>
          </a:xfrm>
          <a:prstGeom prst="rect">
            <a:avLst/>
          </a:prstGeom>
          <a:noFill/>
        </p:spPr>
        <p:txBody>
          <a:bodyPr wrap="square" rtlCol="0">
            <a:spAutoFit/>
          </a:bodyPr>
          <a:lstStyle/>
          <a:p>
            <a:r>
              <a:rPr lang="en-US" sz="2000" dirty="0">
                <a:solidFill>
                  <a:schemeClr val="tx2"/>
                </a:solidFill>
              </a:rPr>
              <a:t>Why is our non-verbal communication important? </a:t>
            </a:r>
          </a:p>
          <a:p>
            <a:r>
              <a:rPr lang="en-US" sz="2000" dirty="0">
                <a:solidFill>
                  <a:schemeClr val="tx2"/>
                </a:solidFill>
              </a:rPr>
              <a:t>What does SOLER stand for?</a:t>
            </a:r>
            <a:endParaRPr lang="en-US" dirty="0">
              <a:solidFill>
                <a:schemeClr val="tx2"/>
              </a:solidFill>
            </a:endParaRPr>
          </a:p>
        </p:txBody>
      </p:sp>
      <p:pic>
        <p:nvPicPr>
          <p:cNvPr id="17" name="Picture 16" descr="A person pointing at something">
            <a:extLst>
              <a:ext uri="{FF2B5EF4-FFF2-40B4-BE49-F238E27FC236}">
                <a16:creationId xmlns:a16="http://schemas.microsoft.com/office/drawing/2014/main" id="{C8EB0B97-EA59-2E0A-20EA-125DA93DC88B}"/>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flipH="1">
            <a:off x="11987557" y="-173093"/>
            <a:ext cx="204441" cy="7031093"/>
          </a:xfrm>
          <a:prstGeom prst="rect">
            <a:avLst/>
          </a:prstGeom>
        </p:spPr>
      </p:pic>
      <p:sp>
        <p:nvSpPr>
          <p:cNvPr id="4" name="TextBox 3">
            <a:extLst>
              <a:ext uri="{FF2B5EF4-FFF2-40B4-BE49-F238E27FC236}">
                <a16:creationId xmlns:a16="http://schemas.microsoft.com/office/drawing/2014/main" id="{738040FB-C1F1-C388-2FB6-F35CBFF0BC79}"/>
              </a:ext>
            </a:extLst>
          </p:cNvPr>
          <p:cNvSpPr txBox="1"/>
          <p:nvPr/>
        </p:nvSpPr>
        <p:spPr>
          <a:xfrm>
            <a:off x="7042296" y="2783775"/>
            <a:ext cx="4741792" cy="3416320"/>
          </a:xfrm>
          <a:prstGeom prst="rect">
            <a:avLst/>
          </a:prstGeom>
          <a:noFill/>
        </p:spPr>
        <p:txBody>
          <a:bodyPr wrap="square" rtlCol="0">
            <a:spAutoFit/>
          </a:bodyPr>
          <a:lstStyle/>
          <a:p>
            <a:pPr lvl="1"/>
            <a:r>
              <a:rPr lang="en-US" sz="1800" b="1" dirty="0">
                <a:solidFill>
                  <a:schemeClr val="tx2"/>
                </a:solidFill>
                <a:latin typeface="Arial" panose="020B0604020202020204" pitchFamily="34" charset="0"/>
                <a:cs typeface="Arial" panose="020B0604020202020204" pitchFamily="34" charset="0"/>
              </a:rPr>
              <a:t>S</a:t>
            </a:r>
            <a:r>
              <a:rPr lang="en-US" sz="1800" dirty="0">
                <a:solidFill>
                  <a:schemeClr val="tx2"/>
                </a:solidFill>
                <a:latin typeface="Arial" panose="020B0604020202020204" pitchFamily="34" charset="0"/>
                <a:cs typeface="Arial" panose="020B0604020202020204" pitchFamily="34" charset="0"/>
              </a:rPr>
              <a:t> - sitting squarely, facing the person</a:t>
            </a:r>
          </a:p>
          <a:p>
            <a:pPr lvl="1"/>
            <a:r>
              <a:rPr lang="en-US" sz="1800" b="1" dirty="0">
                <a:solidFill>
                  <a:schemeClr val="tx2"/>
                </a:solidFill>
                <a:latin typeface="Arial" panose="020B0604020202020204" pitchFamily="34" charset="0"/>
                <a:cs typeface="Arial" panose="020B0604020202020204" pitchFamily="34" charset="0"/>
              </a:rPr>
              <a:t>O</a:t>
            </a:r>
            <a:r>
              <a:rPr lang="en-US" sz="1800" dirty="0">
                <a:solidFill>
                  <a:schemeClr val="tx2"/>
                </a:solidFill>
                <a:latin typeface="Arial" panose="020B0604020202020204" pitchFamily="34" charset="0"/>
                <a:cs typeface="Arial" panose="020B0604020202020204" pitchFamily="34" charset="0"/>
              </a:rPr>
              <a:t>- open posture</a:t>
            </a:r>
          </a:p>
          <a:p>
            <a:pPr lvl="1"/>
            <a:r>
              <a:rPr lang="en-US" sz="1800" b="1" dirty="0">
                <a:solidFill>
                  <a:schemeClr val="tx2"/>
                </a:solidFill>
                <a:latin typeface="Arial" panose="020B0604020202020204" pitchFamily="34" charset="0"/>
                <a:cs typeface="Arial" panose="020B0604020202020204" pitchFamily="34" charset="0"/>
              </a:rPr>
              <a:t>L</a:t>
            </a:r>
            <a:r>
              <a:rPr lang="en-US" sz="1800" dirty="0">
                <a:solidFill>
                  <a:schemeClr val="tx2"/>
                </a:solidFill>
                <a:latin typeface="Arial" panose="020B0604020202020204" pitchFamily="34" charset="0"/>
                <a:cs typeface="Arial" panose="020B0604020202020204" pitchFamily="34" charset="0"/>
              </a:rPr>
              <a:t> - lean forward to show we are interested in what the person is talking about</a:t>
            </a:r>
          </a:p>
          <a:p>
            <a:pPr lvl="1"/>
            <a:r>
              <a:rPr lang="en-US" sz="1800" b="1" dirty="0">
                <a:solidFill>
                  <a:schemeClr val="tx2"/>
                </a:solidFill>
                <a:latin typeface="Arial" panose="020B0604020202020204" pitchFamily="34" charset="0"/>
                <a:cs typeface="Arial" panose="020B0604020202020204" pitchFamily="34" charset="0"/>
              </a:rPr>
              <a:t>E</a:t>
            </a:r>
            <a:r>
              <a:rPr lang="en-US" sz="1800" dirty="0">
                <a:solidFill>
                  <a:schemeClr val="tx2"/>
                </a:solidFill>
                <a:latin typeface="Arial" panose="020B0604020202020204" pitchFamily="34" charset="0"/>
                <a:cs typeface="Arial" panose="020B0604020202020204" pitchFamily="34" charset="0"/>
              </a:rPr>
              <a:t> – eye contact</a:t>
            </a:r>
          </a:p>
          <a:p>
            <a:pPr lvl="1"/>
            <a:r>
              <a:rPr lang="en-US" sz="1800" b="1" dirty="0">
                <a:solidFill>
                  <a:schemeClr val="tx2"/>
                </a:solidFill>
                <a:latin typeface="Arial" panose="020B0604020202020204" pitchFamily="34" charset="0"/>
                <a:cs typeface="Arial" panose="020B0604020202020204" pitchFamily="34" charset="0"/>
              </a:rPr>
              <a:t>R </a:t>
            </a:r>
            <a:r>
              <a:rPr lang="en-US" sz="1800" dirty="0">
                <a:solidFill>
                  <a:schemeClr val="tx2"/>
                </a:solidFill>
                <a:latin typeface="Arial" panose="020B0604020202020204" pitchFamily="34" charset="0"/>
                <a:cs typeface="Arial" panose="020B0604020202020204" pitchFamily="34" charset="0"/>
              </a:rPr>
              <a:t>– relaxed body language</a:t>
            </a:r>
          </a:p>
          <a:p>
            <a:pPr lvl="1"/>
            <a:endParaRPr lang="en-US" sz="2400" dirty="0">
              <a:solidFill>
                <a:schemeClr val="tx2"/>
              </a:solidFill>
              <a:latin typeface="Arial" panose="020B0604020202020204" pitchFamily="34" charset="0"/>
              <a:cs typeface="Arial" panose="020B0604020202020204" pitchFamily="34" charset="0"/>
            </a:endParaRPr>
          </a:p>
          <a:p>
            <a:pPr lvl="1"/>
            <a:r>
              <a:rPr lang="en-US" sz="2400" dirty="0">
                <a:solidFill>
                  <a:schemeClr val="tx2"/>
                </a:solidFill>
                <a:latin typeface="Arial" panose="020B0604020202020204" pitchFamily="34" charset="0"/>
                <a:cs typeface="Arial" panose="020B0604020202020204" pitchFamily="34" charset="0"/>
              </a:rPr>
              <a:t>Demonstrate SOLER </a:t>
            </a:r>
            <a:br>
              <a:rPr lang="en-US" sz="2400" dirty="0">
                <a:solidFill>
                  <a:schemeClr val="tx2"/>
                </a:solidFill>
                <a:latin typeface="Arial" panose="020B0604020202020204" pitchFamily="34" charset="0"/>
                <a:cs typeface="Arial" panose="020B0604020202020204" pitchFamily="34" charset="0"/>
              </a:rPr>
            </a:br>
            <a:r>
              <a:rPr lang="en-US" sz="2400" dirty="0">
                <a:solidFill>
                  <a:schemeClr val="tx2"/>
                </a:solidFill>
                <a:latin typeface="Arial" panose="020B0604020202020204" pitchFamily="34" charset="0"/>
                <a:cs typeface="Arial" panose="020B0604020202020204" pitchFamily="34" charset="0"/>
              </a:rPr>
              <a:t>with your partner.</a:t>
            </a:r>
            <a:endParaRPr lang="en-US" sz="1800" dirty="0">
              <a:solidFill>
                <a:schemeClr val="tx2"/>
              </a:solidFill>
              <a:latin typeface="Arial" panose="020B0604020202020204" pitchFamily="34" charset="0"/>
              <a:cs typeface="Arial" panose="020B0604020202020204" pitchFamily="34" charset="0"/>
            </a:endParaRPr>
          </a:p>
          <a:p>
            <a:endParaRPr lang="en-US" dirty="0"/>
          </a:p>
        </p:txBody>
      </p:sp>
    </p:spTree>
    <p:custDataLst>
      <p:tags r:id="rId1"/>
    </p:custDataLst>
    <p:extLst>
      <p:ext uri="{BB962C8B-B14F-4D97-AF65-F5344CB8AC3E}">
        <p14:creationId xmlns:p14="http://schemas.microsoft.com/office/powerpoint/2010/main" val="15098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Manual Input 8">
            <a:extLst>
              <a:ext uri="{FF2B5EF4-FFF2-40B4-BE49-F238E27FC236}">
                <a16:creationId xmlns:a16="http://schemas.microsoft.com/office/drawing/2014/main" id="{B2FD4BB6-DF93-42E7-8898-117BC3272534}"/>
              </a:ext>
            </a:extLst>
          </p:cNvPr>
          <p:cNvSpPr/>
          <p:nvPr/>
        </p:nvSpPr>
        <p:spPr>
          <a:xfrm rot="5400000" flipV="1">
            <a:off x="5587729" y="529589"/>
            <a:ext cx="6949440" cy="5852160"/>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A1573C3-358D-4943-BD7B-541DDB567F6C}"/>
              </a:ext>
            </a:extLst>
          </p:cNvPr>
          <p:cNvSpPr txBox="1"/>
          <p:nvPr/>
        </p:nvSpPr>
        <p:spPr>
          <a:xfrm>
            <a:off x="5086230" y="1006202"/>
            <a:ext cx="5574053" cy="646331"/>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Open-Ended Questions</a:t>
            </a:r>
          </a:p>
        </p:txBody>
      </p:sp>
      <p:sp>
        <p:nvSpPr>
          <p:cNvPr id="7" name="TextBox 6">
            <a:extLst>
              <a:ext uri="{FF2B5EF4-FFF2-40B4-BE49-F238E27FC236}">
                <a16:creationId xmlns:a16="http://schemas.microsoft.com/office/drawing/2014/main" id="{4083601D-AD3C-4B65-B01A-CE9A5B7F59FC}"/>
              </a:ext>
            </a:extLst>
          </p:cNvPr>
          <p:cNvSpPr txBox="1"/>
          <p:nvPr/>
        </p:nvSpPr>
        <p:spPr>
          <a:xfrm>
            <a:off x="5173058" y="2106247"/>
            <a:ext cx="6054385" cy="406265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Fosters in-depth discussions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Avoids closed-ended questions</a:t>
            </a:r>
          </a:p>
          <a:p>
            <a:r>
              <a:rPr lang="en-US" sz="2000" dirty="0">
                <a:latin typeface="Arial" panose="020B0604020202020204" pitchFamily="34" charset="0"/>
                <a:cs typeface="Arial" panose="020B0604020202020204" pitchFamily="34" charset="0"/>
              </a:rPr>
              <a:t>Responses should encourage more than just yes, no, or brief answers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Promotes active listening over speaking</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Allows adequate time for thoughtful responses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What examples of open-ended questions can you apply in your context? </a:t>
            </a:r>
          </a:p>
          <a:p>
            <a:endParaRPr lang="en-US" dirty="0"/>
          </a:p>
        </p:txBody>
      </p:sp>
      <p:pic>
        <p:nvPicPr>
          <p:cNvPr id="17" name="Picture 16" descr="A person pointing at something">
            <a:extLst>
              <a:ext uri="{FF2B5EF4-FFF2-40B4-BE49-F238E27FC236}">
                <a16:creationId xmlns:a16="http://schemas.microsoft.com/office/drawing/2014/main" id="{C8EB0B97-EA59-2E0A-20EA-125DA93DC88B}"/>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flipH="1">
            <a:off x="11987557" y="-173093"/>
            <a:ext cx="204441" cy="7031093"/>
          </a:xfrm>
          <a:prstGeom prst="rect">
            <a:avLst/>
          </a:prstGeom>
        </p:spPr>
      </p:pic>
      <p:pic>
        <p:nvPicPr>
          <p:cNvPr id="2" name="Picture 1" descr="A group of question marks">
            <a:extLst>
              <a:ext uri="{FF2B5EF4-FFF2-40B4-BE49-F238E27FC236}">
                <a16:creationId xmlns:a16="http://schemas.microsoft.com/office/drawing/2014/main" id="{9DA977DA-9C32-6DA1-F6C7-F5C7B8E3F35D}"/>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l="52282"/>
          <a:stretch/>
        </p:blipFill>
        <p:spPr>
          <a:xfrm>
            <a:off x="34516" y="0"/>
            <a:ext cx="4902200" cy="6858000"/>
          </a:xfrm>
          <a:prstGeom prst="rect">
            <a:avLst/>
          </a:prstGeom>
        </p:spPr>
      </p:pic>
    </p:spTree>
    <p:custDataLst>
      <p:tags r:id="rId1"/>
    </p:custDataLst>
    <p:extLst>
      <p:ext uri="{BB962C8B-B14F-4D97-AF65-F5344CB8AC3E}">
        <p14:creationId xmlns:p14="http://schemas.microsoft.com/office/powerpoint/2010/main" val="8722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1573C3-358D-4943-BD7B-541DDB567F6C}"/>
              </a:ext>
            </a:extLst>
          </p:cNvPr>
          <p:cNvSpPr txBox="1"/>
          <p:nvPr/>
        </p:nvSpPr>
        <p:spPr>
          <a:xfrm>
            <a:off x="619126" y="713450"/>
            <a:ext cx="6445328" cy="646331"/>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Reflective Responding</a:t>
            </a:r>
            <a:endParaRPr lang="en-US" sz="3600" b="1" dirty="0">
              <a:solidFill>
                <a:schemeClr val="bg1">
                  <a:lumMod val="6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083601D-AD3C-4B65-B01A-CE9A5B7F59FC}"/>
              </a:ext>
            </a:extLst>
          </p:cNvPr>
          <p:cNvSpPr txBox="1"/>
          <p:nvPr/>
        </p:nvSpPr>
        <p:spPr>
          <a:xfrm>
            <a:off x="579785" y="1579627"/>
            <a:ext cx="652401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An evidence-based practice using formulated responses to talk with a person.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These include:</a:t>
            </a:r>
          </a:p>
        </p:txBody>
      </p:sp>
      <p:sp>
        <p:nvSpPr>
          <p:cNvPr id="13" name="Rectangle 12">
            <a:extLst>
              <a:ext uri="{FF2B5EF4-FFF2-40B4-BE49-F238E27FC236}">
                <a16:creationId xmlns:a16="http://schemas.microsoft.com/office/drawing/2014/main" id="{202460B0-D011-4F45-9018-967912819A6A}"/>
              </a:ext>
            </a:extLst>
          </p:cNvPr>
          <p:cNvSpPr/>
          <p:nvPr/>
        </p:nvSpPr>
        <p:spPr>
          <a:xfrm>
            <a:off x="8237478" y="584570"/>
            <a:ext cx="108438" cy="2981325"/>
          </a:xfrm>
          <a:prstGeom prst="rect">
            <a:avLst/>
          </a:prstGeom>
          <a:solidFill>
            <a:srgbClr val="CC492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01EAA16-45B0-13E6-8A72-B61E579C06C4}"/>
              </a:ext>
            </a:extLst>
          </p:cNvPr>
          <p:cNvSpPr txBox="1"/>
          <p:nvPr/>
        </p:nvSpPr>
        <p:spPr>
          <a:xfrm>
            <a:off x="1216026" y="3369133"/>
            <a:ext cx="4219574" cy="1200329"/>
          </a:xfrm>
          <a:prstGeom prst="rect">
            <a:avLst/>
          </a:prstGeom>
          <a:noFill/>
        </p:spPr>
        <p:txBody>
          <a:bodyPr wrap="square" rtlCol="0">
            <a:spAutoFit/>
          </a:bodyPr>
          <a:lstStyle/>
          <a:p>
            <a:r>
              <a:rPr lang="en-US" sz="2400" dirty="0"/>
              <a:t>Content Responses</a:t>
            </a:r>
          </a:p>
          <a:p>
            <a:r>
              <a:rPr lang="en-US" sz="2400" dirty="0"/>
              <a:t>Feeling Responses</a:t>
            </a:r>
          </a:p>
          <a:p>
            <a:r>
              <a:rPr lang="en-US" sz="2400" dirty="0"/>
              <a:t>Meaning Responses</a:t>
            </a:r>
          </a:p>
        </p:txBody>
      </p:sp>
      <p:pic>
        <p:nvPicPr>
          <p:cNvPr id="4" name="Picture 3" descr="A person in a white coat talking to a person&#10;&#10;AI-generated content may be incorrect.">
            <a:extLst>
              <a:ext uri="{FF2B5EF4-FFF2-40B4-BE49-F238E27FC236}">
                <a16:creationId xmlns:a16="http://schemas.microsoft.com/office/drawing/2014/main" id="{8B230C10-D6FD-1FB3-01A9-C560349A4B35}"/>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7824514" y="3826422"/>
            <a:ext cx="3848373" cy="2674479"/>
          </a:xfrm>
          <a:prstGeom prst="rect">
            <a:avLst/>
          </a:prstGeom>
        </p:spPr>
      </p:pic>
      <p:pic>
        <p:nvPicPr>
          <p:cNvPr id="10" name="Picture 9" descr="Two people sitting on a couch&#10;&#10;AI-generated content may be incorrect.">
            <a:extLst>
              <a:ext uri="{FF2B5EF4-FFF2-40B4-BE49-F238E27FC236}">
                <a16:creationId xmlns:a16="http://schemas.microsoft.com/office/drawing/2014/main" id="{A9826E9C-F282-6D73-4B4B-332A8D250D04}"/>
              </a:ext>
            </a:extLst>
          </p:cNvPr>
          <p:cNvPicPr>
            <a:picLocks noChangeAspect="1"/>
          </p:cNvPicPr>
          <p:nvPr/>
        </p:nvPicPr>
        <p:blipFill>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8431083" y="584570"/>
            <a:ext cx="3141791" cy="2919740"/>
          </a:xfrm>
          <a:prstGeom prst="rect">
            <a:avLst/>
          </a:prstGeom>
        </p:spPr>
      </p:pic>
    </p:spTree>
    <p:custDataLst>
      <p:tags r:id="rId1"/>
    </p:custDataLst>
    <p:extLst>
      <p:ext uri="{BB962C8B-B14F-4D97-AF65-F5344CB8AC3E}">
        <p14:creationId xmlns:p14="http://schemas.microsoft.com/office/powerpoint/2010/main" val="62908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65C2CC78-92A1-1AC1-70E3-30587B2D7FC8}"/>
              </a:ext>
            </a:extLst>
          </p:cNvPr>
          <p:cNvSpPr txBox="1"/>
          <p:nvPr/>
        </p:nvSpPr>
        <p:spPr>
          <a:xfrm>
            <a:off x="1509925" y="5604101"/>
            <a:ext cx="9836255" cy="830997"/>
          </a:xfrm>
          <a:prstGeom prst="rect">
            <a:avLst/>
          </a:prstGeom>
          <a:noFill/>
        </p:spPr>
        <p:txBody>
          <a:bodyPr wrap="square" rtlCol="0">
            <a:spAutoFit/>
          </a:bodyPr>
          <a:lstStyle/>
          <a:p>
            <a:r>
              <a:rPr lang="en-US" sz="2400" b="1" dirty="0">
                <a:effectLst/>
                <a:latin typeface="Aptos" panose="020B0004020202020204" pitchFamily="34" charset="0"/>
                <a:ea typeface="Times New Roman" panose="02020603050405020304" pitchFamily="18" charset="0"/>
                <a:cs typeface="Aptos" panose="020B0004020202020204" pitchFamily="34" charset="0"/>
                <a:hlinkClick r:id="rId4"/>
              </a:rPr>
              <a:t>06_Physical Mental Health Setting Module 03_PUTTING IT ALL TOGETHER</a:t>
            </a:r>
            <a:endParaRPr lang="en-US" sz="2400" b="1" dirty="0"/>
          </a:p>
        </p:txBody>
      </p:sp>
      <p:grpSp>
        <p:nvGrpSpPr>
          <p:cNvPr id="7" name="Group 6">
            <a:extLst>
              <a:ext uri="{FF2B5EF4-FFF2-40B4-BE49-F238E27FC236}">
                <a16:creationId xmlns:a16="http://schemas.microsoft.com/office/drawing/2014/main" id="{8CF6888B-ABE4-54AA-FB30-E785BB75B071}"/>
              </a:ext>
            </a:extLst>
          </p:cNvPr>
          <p:cNvGrpSpPr/>
          <p:nvPr/>
        </p:nvGrpSpPr>
        <p:grpSpPr>
          <a:xfrm>
            <a:off x="1629141" y="422902"/>
            <a:ext cx="8943546" cy="5031178"/>
            <a:chOff x="1629141" y="422902"/>
            <a:chExt cx="8943546" cy="5031178"/>
          </a:xfrm>
        </p:grpSpPr>
        <p:pic>
          <p:nvPicPr>
            <p:cNvPr id="2" name="Picture 1" descr="A video player with a play button&#10;&#10;Description automatically generated">
              <a:extLst>
                <a:ext uri="{FF2B5EF4-FFF2-40B4-BE49-F238E27FC236}">
                  <a16:creationId xmlns:a16="http://schemas.microsoft.com/office/drawing/2014/main" id="{03D14CC1-067A-4D60-2EBE-1DCA6F88C0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29141" y="422902"/>
              <a:ext cx="8943546" cy="5031178"/>
            </a:xfrm>
            <a:prstGeom prst="rect">
              <a:avLst/>
            </a:prstGeom>
          </p:spPr>
        </p:pic>
        <p:pic>
          <p:nvPicPr>
            <p:cNvPr id="6" name="Picture 5">
              <a:extLst>
                <a:ext uri="{FF2B5EF4-FFF2-40B4-BE49-F238E27FC236}">
                  <a16:creationId xmlns:a16="http://schemas.microsoft.com/office/drawing/2014/main" id="{080F69B6-8823-AC12-1C64-66FC3A0E87A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532697" y="571309"/>
              <a:ext cx="7126605" cy="4050160"/>
            </a:xfrm>
            <a:prstGeom prst="rect">
              <a:avLst/>
            </a:prstGeom>
          </p:spPr>
        </p:pic>
      </p:grpSp>
    </p:spTree>
    <p:custDataLst>
      <p:tags r:id="rId1"/>
    </p:custDataLst>
    <p:extLst>
      <p:ext uri="{BB962C8B-B14F-4D97-AF65-F5344CB8AC3E}">
        <p14:creationId xmlns:p14="http://schemas.microsoft.com/office/powerpoint/2010/main" val="2391535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Manual Input 8">
            <a:extLst>
              <a:ext uri="{FF2B5EF4-FFF2-40B4-BE49-F238E27FC236}">
                <a16:creationId xmlns:a16="http://schemas.microsoft.com/office/drawing/2014/main" id="{B2FD4BB6-DF93-42E7-8898-117BC3272534}"/>
              </a:ext>
            </a:extLst>
          </p:cNvPr>
          <p:cNvSpPr/>
          <p:nvPr/>
        </p:nvSpPr>
        <p:spPr>
          <a:xfrm rot="5400000" flipV="1">
            <a:off x="5587729" y="529589"/>
            <a:ext cx="6949440" cy="5852160"/>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A1573C3-358D-4943-BD7B-541DDB567F6C}"/>
              </a:ext>
            </a:extLst>
          </p:cNvPr>
          <p:cNvSpPr txBox="1"/>
          <p:nvPr/>
        </p:nvSpPr>
        <p:spPr>
          <a:xfrm>
            <a:off x="5543419" y="909657"/>
            <a:ext cx="4364563" cy="646331"/>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How Did It Go?</a:t>
            </a:r>
          </a:p>
        </p:txBody>
      </p:sp>
      <p:sp>
        <p:nvSpPr>
          <p:cNvPr id="7" name="TextBox 6">
            <a:extLst>
              <a:ext uri="{FF2B5EF4-FFF2-40B4-BE49-F238E27FC236}">
                <a16:creationId xmlns:a16="http://schemas.microsoft.com/office/drawing/2014/main" id="{4083601D-AD3C-4B65-B01A-CE9A5B7F59FC}"/>
              </a:ext>
            </a:extLst>
          </p:cNvPr>
          <p:cNvSpPr txBox="1"/>
          <p:nvPr/>
        </p:nvSpPr>
        <p:spPr>
          <a:xfrm>
            <a:off x="5543419" y="1818959"/>
            <a:ext cx="5950242" cy="397031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Reflect on your experience in responding to Emilie. How did it make you feel?</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Identify one response that you found particularly effective.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What is one response that you believe could be improved? </a:t>
            </a:r>
          </a:p>
        </p:txBody>
      </p:sp>
      <p:pic>
        <p:nvPicPr>
          <p:cNvPr id="17" name="Picture 16" descr="A person pointing at something">
            <a:extLst>
              <a:ext uri="{FF2B5EF4-FFF2-40B4-BE49-F238E27FC236}">
                <a16:creationId xmlns:a16="http://schemas.microsoft.com/office/drawing/2014/main" id="{C8EB0B97-EA59-2E0A-20EA-125DA93DC88B}"/>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flipH="1">
            <a:off x="11987557" y="-173093"/>
            <a:ext cx="204441" cy="7031093"/>
          </a:xfrm>
          <a:prstGeom prst="rect">
            <a:avLst/>
          </a:prstGeom>
        </p:spPr>
      </p:pic>
      <p:pic>
        <p:nvPicPr>
          <p:cNvPr id="4" name="Picture 3" descr="A group of colorful check marks">
            <a:extLst>
              <a:ext uri="{FF2B5EF4-FFF2-40B4-BE49-F238E27FC236}">
                <a16:creationId xmlns:a16="http://schemas.microsoft.com/office/drawing/2014/main" id="{9EBED1D0-9FEF-69BD-A4E8-0B2C47E296F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92200" y="909657"/>
            <a:ext cx="4089400" cy="5038685"/>
          </a:xfrm>
          <a:prstGeom prst="rect">
            <a:avLst/>
          </a:prstGeom>
        </p:spPr>
      </p:pic>
    </p:spTree>
    <p:custDataLst>
      <p:tags r:id="rId1"/>
    </p:custDataLst>
    <p:extLst>
      <p:ext uri="{BB962C8B-B14F-4D97-AF65-F5344CB8AC3E}">
        <p14:creationId xmlns:p14="http://schemas.microsoft.com/office/powerpoint/2010/main" val="141192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1573C3-358D-4943-BD7B-541DDB567F6C}"/>
              </a:ext>
            </a:extLst>
          </p:cNvPr>
          <p:cNvSpPr txBox="1"/>
          <p:nvPr/>
        </p:nvSpPr>
        <p:spPr>
          <a:xfrm>
            <a:off x="619125" y="713450"/>
            <a:ext cx="9991673" cy="646331"/>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Let’s Practice!</a:t>
            </a:r>
            <a:endParaRPr lang="en-US" sz="3600" b="1" dirty="0">
              <a:solidFill>
                <a:schemeClr val="bg1">
                  <a:lumMod val="6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083601D-AD3C-4B65-B01A-CE9A5B7F59FC}"/>
              </a:ext>
            </a:extLst>
          </p:cNvPr>
          <p:cNvSpPr txBox="1"/>
          <p:nvPr/>
        </p:nvSpPr>
        <p:spPr>
          <a:xfrm>
            <a:off x="619125" y="1496045"/>
            <a:ext cx="5995790" cy="489364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Form pairs.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Identify a five-year goal.</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Assign roles: speaker and listener.</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Practice effective communication skills, including open-ended questions and reflections on content, feelings, and meanings.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Switch roles after the first round.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Utilize all communication skills during the exercise.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Conclude with a class reflection.</a:t>
            </a:r>
          </a:p>
        </p:txBody>
      </p:sp>
      <p:pic>
        <p:nvPicPr>
          <p:cNvPr id="6" name="Picture 5" descr="A silhouette of a person and person talking">
            <a:extLst>
              <a:ext uri="{FF2B5EF4-FFF2-40B4-BE49-F238E27FC236}">
                <a16:creationId xmlns:a16="http://schemas.microsoft.com/office/drawing/2014/main" id="{7E7C3342-E23B-851C-1389-DB325694A0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68770" y="3238500"/>
            <a:ext cx="4115230" cy="3624772"/>
          </a:xfrm>
          <a:prstGeom prst="rect">
            <a:avLst/>
          </a:prstGeom>
        </p:spPr>
      </p:pic>
      <p:sp>
        <p:nvSpPr>
          <p:cNvPr id="9" name="Speech Bubble: Rectangle with Corners Rounded 8">
            <a:extLst>
              <a:ext uri="{FF2B5EF4-FFF2-40B4-BE49-F238E27FC236}">
                <a16:creationId xmlns:a16="http://schemas.microsoft.com/office/drawing/2014/main" id="{C59558A3-706A-F68C-01B2-372C8144883C}"/>
              </a:ext>
            </a:extLst>
          </p:cNvPr>
          <p:cNvSpPr/>
          <p:nvPr/>
        </p:nvSpPr>
        <p:spPr>
          <a:xfrm>
            <a:off x="6614914" y="1496045"/>
            <a:ext cx="4612341" cy="988071"/>
          </a:xfrm>
          <a:prstGeom prst="wedgeRoundRectCallout">
            <a:avLst>
              <a:gd name="adj1" fmla="val -2059"/>
              <a:gd name="adj2" fmla="val 181812"/>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81044E5-8E30-A31C-881A-AE1C9ACBE94C}"/>
              </a:ext>
            </a:extLst>
          </p:cNvPr>
          <p:cNvSpPr txBox="1"/>
          <p:nvPr/>
        </p:nvSpPr>
        <p:spPr>
          <a:xfrm>
            <a:off x="6614914" y="1738190"/>
            <a:ext cx="4251613" cy="677108"/>
          </a:xfrm>
          <a:prstGeom prst="rect">
            <a:avLst/>
          </a:prstGeom>
          <a:noFill/>
        </p:spPr>
        <p:txBody>
          <a:bodyPr wrap="none" rtlCol="0">
            <a:spAutoFit/>
          </a:bodyPr>
          <a:lstStyle/>
          <a:p>
            <a:r>
              <a:rPr lang="en-US" sz="2000" b="1" i="1" dirty="0">
                <a:latin typeface="Arial" panose="020B0604020202020204" pitchFamily="34" charset="0"/>
                <a:cs typeface="Arial" panose="020B0604020202020204" pitchFamily="34" charset="0"/>
              </a:rPr>
              <a:t>“You’re saying ______________.”</a:t>
            </a:r>
          </a:p>
          <a:p>
            <a:endParaRPr lang="en-US" dirty="0"/>
          </a:p>
        </p:txBody>
      </p:sp>
    </p:spTree>
    <p:custDataLst>
      <p:tags r:id="rId1"/>
    </p:custDataLst>
    <p:extLst>
      <p:ext uri="{BB962C8B-B14F-4D97-AF65-F5344CB8AC3E}">
        <p14:creationId xmlns:p14="http://schemas.microsoft.com/office/powerpoint/2010/main" val="188012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1573C3-358D-4943-BD7B-541DDB567F6C}"/>
              </a:ext>
            </a:extLst>
          </p:cNvPr>
          <p:cNvSpPr txBox="1"/>
          <p:nvPr/>
        </p:nvSpPr>
        <p:spPr>
          <a:xfrm>
            <a:off x="619125" y="713450"/>
            <a:ext cx="9991673" cy="646331"/>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Let’s Apply to Your Work Setting!</a:t>
            </a:r>
            <a:endParaRPr lang="en-US" sz="3600" b="1" dirty="0">
              <a:solidFill>
                <a:schemeClr val="bg1">
                  <a:lumMod val="6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083601D-AD3C-4B65-B01A-CE9A5B7F59FC}"/>
              </a:ext>
            </a:extLst>
          </p:cNvPr>
          <p:cNvSpPr txBox="1"/>
          <p:nvPr/>
        </p:nvSpPr>
        <p:spPr>
          <a:xfrm>
            <a:off x="619124" y="1646750"/>
            <a:ext cx="11280775" cy="409342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Rejoin your partner</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Consider how you will apply these communication skills in your workplace. Please respond to the following questions: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What is the context of the situation?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Which skills will you utilize?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 what ways do you believe these skills will enhance your interactions with clients?</a:t>
            </a:r>
          </a:p>
          <a:p>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What obstacles might hinder your progress?</a:t>
            </a:r>
          </a:p>
          <a:p>
            <a:endParaRPr lang="en-US" sz="2000" dirty="0">
              <a:solidFill>
                <a:schemeClr val="tx2"/>
              </a:solidFill>
              <a:latin typeface="Arial" panose="020B0604020202020204" pitchFamily="34" charset="0"/>
              <a:cs typeface="Arial" panose="020B0604020202020204" pitchFamily="34" charset="0"/>
            </a:endParaRPr>
          </a:p>
        </p:txBody>
      </p:sp>
      <p:pic>
        <p:nvPicPr>
          <p:cNvPr id="3" name="Picture 2" descr="A group of people standing together">
            <a:extLst>
              <a:ext uri="{FF2B5EF4-FFF2-40B4-BE49-F238E27FC236}">
                <a16:creationId xmlns:a16="http://schemas.microsoft.com/office/drawing/2014/main" id="{0DAA175B-AE5D-6354-BE37-B5F3A97A6F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62610" y="4340506"/>
            <a:ext cx="3237289" cy="2392978"/>
          </a:xfrm>
          <a:prstGeom prst="rect">
            <a:avLst/>
          </a:prstGeom>
        </p:spPr>
      </p:pic>
    </p:spTree>
    <p:custDataLst>
      <p:tags r:id="rId1"/>
    </p:custDataLst>
    <p:extLst>
      <p:ext uri="{BB962C8B-B14F-4D97-AF65-F5344CB8AC3E}">
        <p14:creationId xmlns:p14="http://schemas.microsoft.com/office/powerpoint/2010/main" val="42716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07537C5E-5CFB-49C5-96A0-22380E3035EF}"/>
              </a:ext>
            </a:extLst>
          </p:cNvPr>
          <p:cNvGrpSpPr/>
          <p:nvPr/>
        </p:nvGrpSpPr>
        <p:grpSpPr>
          <a:xfrm>
            <a:off x="6009518" y="387727"/>
            <a:ext cx="5596010" cy="1569660"/>
            <a:chOff x="6009518" y="387727"/>
            <a:chExt cx="5596010" cy="1569660"/>
          </a:xfrm>
        </p:grpSpPr>
        <p:sp>
          <p:nvSpPr>
            <p:cNvPr id="12" name="TextBox 11">
              <a:extLst>
                <a:ext uri="{FF2B5EF4-FFF2-40B4-BE49-F238E27FC236}">
                  <a16:creationId xmlns:a16="http://schemas.microsoft.com/office/drawing/2014/main" id="{204C8230-105A-47C9-916B-45129110B514}"/>
                </a:ext>
              </a:extLst>
            </p:cNvPr>
            <p:cNvSpPr txBox="1"/>
            <p:nvPr/>
          </p:nvSpPr>
          <p:spPr>
            <a:xfrm>
              <a:off x="6009518" y="387727"/>
              <a:ext cx="510970" cy="1569660"/>
            </a:xfrm>
            <a:prstGeom prst="rect">
              <a:avLst/>
            </a:prstGeom>
            <a:noFill/>
          </p:spPr>
          <p:txBody>
            <a:bodyPr wrap="square" rtlCol="0">
              <a:spAutoFit/>
            </a:bodyPr>
            <a:lstStyle/>
            <a:p>
              <a:r>
                <a:rPr lang="en-US" sz="9600" b="1" dirty="0">
                  <a:solidFill>
                    <a:schemeClr val="tx2"/>
                  </a:solidFill>
                  <a:latin typeface="Arial" panose="020B0604020202020204" pitchFamily="34" charset="0"/>
                  <a:cs typeface="Arial" panose="020B0604020202020204" pitchFamily="34" charset="0"/>
                </a:rPr>
                <a:t>3</a:t>
              </a:r>
            </a:p>
          </p:txBody>
        </p:sp>
        <p:sp>
          <p:nvSpPr>
            <p:cNvPr id="5" name="TextBox 4">
              <a:extLst>
                <a:ext uri="{FF2B5EF4-FFF2-40B4-BE49-F238E27FC236}">
                  <a16:creationId xmlns:a16="http://schemas.microsoft.com/office/drawing/2014/main" id="{9A1573C3-358D-4943-BD7B-541DDB567F6C}"/>
                </a:ext>
              </a:extLst>
            </p:cNvPr>
            <p:cNvSpPr txBox="1"/>
            <p:nvPr/>
          </p:nvSpPr>
          <p:spPr>
            <a:xfrm>
              <a:off x="6865117" y="849391"/>
              <a:ext cx="4740411" cy="769441"/>
            </a:xfrm>
            <a:prstGeom prst="rect">
              <a:avLst/>
            </a:prstGeom>
            <a:noFill/>
          </p:spPr>
          <p:txBody>
            <a:bodyPr wrap="square" rtlCol="0">
              <a:spAutoFit/>
            </a:bodyPr>
            <a:lstStyle/>
            <a:p>
              <a:r>
                <a:rPr lang="en-US" sz="4400" b="1" dirty="0">
                  <a:solidFill>
                    <a:srgbClr val="CC4927"/>
                  </a:solidFill>
                  <a:latin typeface="Arial" panose="020B0604020202020204" pitchFamily="34" charset="0"/>
                  <a:cs typeface="Arial" panose="020B0604020202020204" pitchFamily="34" charset="0"/>
                </a:rPr>
                <a:t>Summary</a:t>
              </a:r>
            </a:p>
          </p:txBody>
        </p:sp>
      </p:grpSp>
      <p:sp>
        <p:nvSpPr>
          <p:cNvPr id="18" name="TextBox 17">
            <a:extLst>
              <a:ext uri="{FF2B5EF4-FFF2-40B4-BE49-F238E27FC236}">
                <a16:creationId xmlns:a16="http://schemas.microsoft.com/office/drawing/2014/main" id="{ACAF9234-E9FC-4495-A440-74183616F4C3}"/>
              </a:ext>
            </a:extLst>
          </p:cNvPr>
          <p:cNvSpPr txBox="1"/>
          <p:nvPr/>
        </p:nvSpPr>
        <p:spPr>
          <a:xfrm>
            <a:off x="6090554" y="2015788"/>
            <a:ext cx="5514974" cy="3970318"/>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Reflect on the most significant insight you gained from today’s session and your overall experience.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Identify one communication approach or strategy you plan to modify when interacting with others.</a:t>
            </a:r>
          </a:p>
        </p:txBody>
      </p:sp>
      <p:sp>
        <p:nvSpPr>
          <p:cNvPr id="19" name="Rectangle 18">
            <a:extLst>
              <a:ext uri="{FF2B5EF4-FFF2-40B4-BE49-F238E27FC236}">
                <a16:creationId xmlns:a16="http://schemas.microsoft.com/office/drawing/2014/main" id="{7F457229-EF3A-4899-9CF2-93A124AB612A}"/>
              </a:ext>
            </a:extLst>
          </p:cNvPr>
          <p:cNvSpPr/>
          <p:nvPr/>
        </p:nvSpPr>
        <p:spPr>
          <a:xfrm>
            <a:off x="5295900" y="0"/>
            <a:ext cx="104775" cy="6858000"/>
          </a:xfrm>
          <a:prstGeom prst="rect">
            <a:avLst/>
          </a:prstGeom>
          <a:solidFill>
            <a:srgbClr val="CC492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sc080bddcbe94a0cac646d0e412c51c2" descr="Person on top of mountain">
            <a:extLst>
              <a:ext uri="{FF2B5EF4-FFF2-40B4-BE49-F238E27FC236}">
                <a16:creationId xmlns:a16="http://schemas.microsoft.com/office/drawing/2014/main" id="{E5E16DAC-8DB6-53D2-2599-BFF5AC7B6DB8}"/>
              </a:ext>
            </a:extLst>
          </p:cNvPr>
          <p:cNvPicPr>
            <a:picLocks/>
          </p:cNvPicPr>
          <p:nvPr/>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0" y="0"/>
            <a:ext cx="5324475" cy="6858000"/>
          </a:xfrm>
          <a:prstGeom prst="rect">
            <a:avLst/>
          </a:prstGeom>
        </p:spPr>
      </p:pic>
      <p:grpSp>
        <p:nvGrpSpPr>
          <p:cNvPr id="21" name="Group 20">
            <a:extLst>
              <a:ext uri="{FF2B5EF4-FFF2-40B4-BE49-F238E27FC236}">
                <a16:creationId xmlns:a16="http://schemas.microsoft.com/office/drawing/2014/main" id="{1B267AB7-318D-421E-BBF5-6D1BF8CBD989}"/>
              </a:ext>
            </a:extLst>
          </p:cNvPr>
          <p:cNvGrpSpPr/>
          <p:nvPr/>
        </p:nvGrpSpPr>
        <p:grpSpPr>
          <a:xfrm>
            <a:off x="558165" y="4226011"/>
            <a:ext cx="5532389" cy="2027806"/>
            <a:chOff x="558165" y="4162425"/>
            <a:chExt cx="5556884" cy="2091392"/>
          </a:xfrm>
        </p:grpSpPr>
        <p:sp>
          <p:nvSpPr>
            <p:cNvPr id="8" name="Rectangle 7">
              <a:extLst>
                <a:ext uri="{FF2B5EF4-FFF2-40B4-BE49-F238E27FC236}">
                  <a16:creationId xmlns:a16="http://schemas.microsoft.com/office/drawing/2014/main" id="{3743EF28-DFE2-4AFA-A6CD-8E0476477A62}"/>
                </a:ext>
              </a:extLst>
            </p:cNvPr>
            <p:cNvSpPr/>
            <p:nvPr/>
          </p:nvSpPr>
          <p:spPr>
            <a:xfrm>
              <a:off x="600075" y="4314825"/>
              <a:ext cx="5514974" cy="1938992"/>
            </a:xfrm>
            <a:prstGeom prst="rect">
              <a:avLst/>
            </a:prstGeom>
            <a:solidFill>
              <a:srgbClr val="92D05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ea typeface="+mn-lt"/>
                  <a:cs typeface="+mn-lt"/>
                </a:rPr>
                <a:t>        Practice and Apply</a:t>
              </a:r>
              <a:endParaRPr lang="en-US" sz="2800" b="1" dirty="0">
                <a:solidFill>
                  <a:schemeClr val="tx2">
                    <a:lumMod val="75000"/>
                    <a:lumOff val="25000"/>
                  </a:schemeClr>
                </a:solidFill>
              </a:endParaRPr>
            </a:p>
          </p:txBody>
        </p:sp>
        <p:sp>
          <p:nvSpPr>
            <p:cNvPr id="9" name="TextBox 8">
              <a:extLst>
                <a:ext uri="{FF2B5EF4-FFF2-40B4-BE49-F238E27FC236}">
                  <a16:creationId xmlns:a16="http://schemas.microsoft.com/office/drawing/2014/main" id="{45159E60-6D25-4CFE-9220-775248AD8DB0}"/>
                </a:ext>
              </a:extLst>
            </p:cNvPr>
            <p:cNvSpPr txBox="1"/>
            <p:nvPr/>
          </p:nvSpPr>
          <p:spPr>
            <a:xfrm>
              <a:off x="558165" y="4162425"/>
              <a:ext cx="712200" cy="1200329"/>
            </a:xfrm>
            <a:prstGeom prst="rect">
              <a:avLst/>
            </a:prstGeom>
            <a:noFill/>
          </p:spPr>
          <p:txBody>
            <a:bodyPr wrap="square" rtlCol="0">
              <a:spAutoFit/>
            </a:bodyPr>
            <a:lstStyle/>
            <a:p>
              <a:r>
                <a:rPr lang="en-US" sz="7200" dirty="0">
                  <a:solidFill>
                    <a:schemeClr val="bg1"/>
                  </a:solidFill>
                  <a:latin typeface="+mj-lt"/>
                </a:rPr>
                <a:t>“</a:t>
              </a:r>
            </a:p>
          </p:txBody>
        </p:sp>
        <p:sp>
          <p:nvSpPr>
            <p:cNvPr id="20" name="TextBox 19">
              <a:extLst>
                <a:ext uri="{FF2B5EF4-FFF2-40B4-BE49-F238E27FC236}">
                  <a16:creationId xmlns:a16="http://schemas.microsoft.com/office/drawing/2014/main" id="{AE9E23F4-D3BE-4743-B3A0-5EB3C47220DE}"/>
                </a:ext>
              </a:extLst>
            </p:cNvPr>
            <p:cNvSpPr txBox="1"/>
            <p:nvPr>
              <p:custDataLst>
                <p:tags r:id="rId2"/>
              </p:custDataLst>
            </p:nvPr>
          </p:nvSpPr>
          <p:spPr>
            <a:xfrm rot="10800000">
              <a:off x="5369496" y="5053488"/>
              <a:ext cx="712200" cy="1200329"/>
            </a:xfrm>
            <a:prstGeom prst="rect">
              <a:avLst/>
            </a:prstGeom>
            <a:noFill/>
          </p:spPr>
          <p:txBody>
            <a:bodyPr wrap="square" rtlCol="0">
              <a:spAutoFit/>
            </a:bodyPr>
            <a:lstStyle/>
            <a:p>
              <a:r>
                <a:rPr lang="en-US" sz="7200" dirty="0">
                  <a:solidFill>
                    <a:schemeClr val="bg1"/>
                  </a:solidFill>
                  <a:latin typeface="+mj-lt"/>
                </a:rPr>
                <a:t>“</a:t>
              </a:r>
            </a:p>
          </p:txBody>
        </p:sp>
      </p:grpSp>
    </p:spTree>
    <p:custDataLst>
      <p:tags r:id="rId1"/>
    </p:custDataLst>
    <p:extLst>
      <p:ext uri="{BB962C8B-B14F-4D97-AF65-F5344CB8AC3E}">
        <p14:creationId xmlns:p14="http://schemas.microsoft.com/office/powerpoint/2010/main" val="170604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par>
                          <p:cTn id="11" fill="hold">
                            <p:stCondLst>
                              <p:cond delay="125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75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D5DE39-1CD3-CDE5-EAC0-85D0E93A0E4F}"/>
              </a:ext>
            </a:extLst>
          </p:cNvPr>
          <p:cNvSpPr txBox="1"/>
          <p:nvPr/>
        </p:nvSpPr>
        <p:spPr>
          <a:xfrm>
            <a:off x="4367054" y="3792953"/>
            <a:ext cx="4084773" cy="954107"/>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Grant # </a:t>
            </a:r>
            <a:r>
              <a:rPr lang="en-US" sz="2800" b="0" i="0" dirty="0">
                <a:solidFill>
                  <a:srgbClr val="212529"/>
                </a:solidFill>
                <a:effectLst/>
                <a:latin typeface="Arial" panose="020B0604020202020204" pitchFamily="34" charset="0"/>
                <a:cs typeface="Arial" panose="020B0604020202020204" pitchFamily="34" charset="0"/>
              </a:rPr>
              <a:t>1H79SM081783</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E96C1B0D-30A5-B692-EA3B-BCCA73758CB9}"/>
              </a:ext>
            </a:extLst>
          </p:cNvPr>
          <p:cNvCxnSpPr/>
          <p:nvPr/>
        </p:nvCxnSpPr>
        <p:spPr>
          <a:xfrm>
            <a:off x="2861801" y="3606861"/>
            <a:ext cx="7095281"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1" descr="A black and white logo&#10;&#10;Description automatically generated">
            <a:extLst>
              <a:ext uri="{FF2B5EF4-FFF2-40B4-BE49-F238E27FC236}">
                <a16:creationId xmlns:a16="http://schemas.microsoft.com/office/drawing/2014/main" id="{BE0C1103-E405-00CC-F90D-34AA0FEC3F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39441" y="2572232"/>
            <a:ext cx="2540000" cy="850900"/>
          </a:xfrm>
          <a:prstGeom prst="rect">
            <a:avLst/>
          </a:prstGeom>
        </p:spPr>
      </p:pic>
    </p:spTree>
    <p:custDataLst>
      <p:tags r:id="rId1"/>
    </p:custDataLst>
    <p:extLst>
      <p:ext uri="{BB962C8B-B14F-4D97-AF65-F5344CB8AC3E}">
        <p14:creationId xmlns:p14="http://schemas.microsoft.com/office/powerpoint/2010/main" val="2134886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D5DE39-1CD3-CDE5-EAC0-85D0E93A0E4F}"/>
              </a:ext>
            </a:extLst>
          </p:cNvPr>
          <p:cNvSpPr txBox="1"/>
          <p:nvPr/>
        </p:nvSpPr>
        <p:spPr>
          <a:xfrm>
            <a:off x="4720609" y="4213185"/>
            <a:ext cx="3302507"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In Conjunction With</a:t>
            </a:r>
          </a:p>
        </p:txBody>
      </p:sp>
      <p:cxnSp>
        <p:nvCxnSpPr>
          <p:cNvPr id="13" name="Straight Connector 12">
            <a:extLst>
              <a:ext uri="{FF2B5EF4-FFF2-40B4-BE49-F238E27FC236}">
                <a16:creationId xmlns:a16="http://schemas.microsoft.com/office/drawing/2014/main" id="{E96C1B0D-30A5-B692-EA3B-BCCA73758CB9}"/>
              </a:ext>
            </a:extLst>
          </p:cNvPr>
          <p:cNvCxnSpPr/>
          <p:nvPr/>
        </p:nvCxnSpPr>
        <p:spPr>
          <a:xfrm>
            <a:off x="2824223" y="3970116"/>
            <a:ext cx="7095281" cy="0"/>
          </a:xfrm>
          <a:prstGeom prst="line">
            <a:avLst/>
          </a:prstGeom>
          <a:ln w="38100">
            <a:solidFill>
              <a:srgbClr val="CC0033"/>
            </a:solidFill>
          </a:ln>
        </p:spPr>
        <p:style>
          <a:lnRef idx="2">
            <a:schemeClr val="accent1"/>
          </a:lnRef>
          <a:fillRef idx="0">
            <a:schemeClr val="accent1"/>
          </a:fillRef>
          <a:effectRef idx="1">
            <a:schemeClr val="accent1"/>
          </a:effectRef>
          <a:fontRef idx="minor">
            <a:schemeClr val="tx1"/>
          </a:fontRef>
        </p:style>
      </p:cxnSp>
      <p:pic>
        <p:nvPicPr>
          <p:cNvPr id="2" name="Picture 1" descr="A black background with red text&#10;&#10;Description automatically generated">
            <a:extLst>
              <a:ext uri="{FF2B5EF4-FFF2-40B4-BE49-F238E27FC236}">
                <a16:creationId xmlns:a16="http://schemas.microsoft.com/office/drawing/2014/main" id="{7642F459-59FF-BD84-8993-859E98B431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3164" y="2717913"/>
            <a:ext cx="6993512" cy="1161535"/>
          </a:xfrm>
          <a:prstGeom prst="rect">
            <a:avLst/>
          </a:prstGeom>
        </p:spPr>
      </p:pic>
    </p:spTree>
    <p:custDataLst>
      <p:tags r:id="rId1"/>
    </p:custDataLst>
    <p:extLst>
      <p:ext uri="{BB962C8B-B14F-4D97-AF65-F5344CB8AC3E}">
        <p14:creationId xmlns:p14="http://schemas.microsoft.com/office/powerpoint/2010/main" val="139755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1115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D5DE39-1CD3-CDE5-EAC0-85D0E93A0E4F}"/>
              </a:ext>
            </a:extLst>
          </p:cNvPr>
          <p:cNvSpPr txBox="1"/>
          <p:nvPr/>
        </p:nvSpPr>
        <p:spPr>
          <a:xfrm>
            <a:off x="5570201" y="4075399"/>
            <a:ext cx="160332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Presents</a:t>
            </a:r>
          </a:p>
        </p:txBody>
      </p:sp>
      <p:cxnSp>
        <p:nvCxnSpPr>
          <p:cNvPr id="13" name="Straight Connector 12">
            <a:extLst>
              <a:ext uri="{FF2B5EF4-FFF2-40B4-BE49-F238E27FC236}">
                <a16:creationId xmlns:a16="http://schemas.microsoft.com/office/drawing/2014/main" id="{E96C1B0D-30A5-B692-EA3B-BCCA73758CB9}"/>
              </a:ext>
            </a:extLst>
          </p:cNvPr>
          <p:cNvCxnSpPr>
            <a:cxnSpLocks/>
          </p:cNvCxnSpPr>
          <p:nvPr/>
        </p:nvCxnSpPr>
        <p:spPr>
          <a:xfrm>
            <a:off x="2650603" y="3881482"/>
            <a:ext cx="7910620" cy="0"/>
          </a:xfrm>
          <a:prstGeom prst="line">
            <a:avLst/>
          </a:prstGeom>
          <a:ln w="38100">
            <a:solidFill>
              <a:srgbClr val="CC0033"/>
            </a:solidFill>
          </a:ln>
        </p:spPr>
        <p:style>
          <a:lnRef idx="2">
            <a:schemeClr val="accent1"/>
          </a:lnRef>
          <a:fillRef idx="0">
            <a:schemeClr val="accent1"/>
          </a:fillRef>
          <a:effectRef idx="1">
            <a:schemeClr val="accent1"/>
          </a:effectRef>
          <a:fontRef idx="minor">
            <a:schemeClr val="tx1"/>
          </a:fontRef>
        </p:style>
      </p:cxnSp>
      <p:pic>
        <p:nvPicPr>
          <p:cNvPr id="4" name="Picture 3" descr="A close up of a text&#10;&#10;Description automatically generated">
            <a:extLst>
              <a:ext uri="{FF2B5EF4-FFF2-40B4-BE49-F238E27FC236}">
                <a16:creationId xmlns:a16="http://schemas.microsoft.com/office/drawing/2014/main" id="{CCA2B612-E31E-B725-41F7-B7215D001C8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37867" y="2486654"/>
            <a:ext cx="1282570" cy="1200912"/>
          </a:xfrm>
          <a:prstGeom prst="rect">
            <a:avLst/>
          </a:prstGeom>
        </p:spPr>
      </p:pic>
      <p:pic>
        <p:nvPicPr>
          <p:cNvPr id="5" name="Picture 4" descr="A close up of a text&#10;&#10;Description automatically generated">
            <a:extLst>
              <a:ext uri="{FF2B5EF4-FFF2-40B4-BE49-F238E27FC236}">
                <a16:creationId xmlns:a16="http://schemas.microsoft.com/office/drawing/2014/main" id="{3D0DC621-518A-82C9-E2DB-F1242374B8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72837" y="2508858"/>
            <a:ext cx="6740785" cy="1200912"/>
          </a:xfrm>
          <a:prstGeom prst="rect">
            <a:avLst/>
          </a:prstGeom>
        </p:spPr>
      </p:pic>
    </p:spTree>
    <p:custDataLst>
      <p:tags r:id="rId1"/>
    </p:custDataLst>
    <p:extLst>
      <p:ext uri="{BB962C8B-B14F-4D97-AF65-F5344CB8AC3E}">
        <p14:creationId xmlns:p14="http://schemas.microsoft.com/office/powerpoint/2010/main" val="119013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giving a thumbs up">
            <a:extLst>
              <a:ext uri="{FF2B5EF4-FFF2-40B4-BE49-F238E27FC236}">
                <a16:creationId xmlns:a16="http://schemas.microsoft.com/office/drawing/2014/main" id="{A38B3B95-1DB0-D68E-493C-B05215099220}"/>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0" y="-55659"/>
            <a:ext cx="12192000" cy="6913659"/>
          </a:xfrm>
          <a:prstGeom prst="rect">
            <a:avLst/>
          </a:prstGeom>
        </p:spPr>
      </p:pic>
      <p:sp>
        <p:nvSpPr>
          <p:cNvPr id="6" name="Rectangle 5">
            <a:extLst>
              <a:ext uri="{FF2B5EF4-FFF2-40B4-BE49-F238E27FC236}">
                <a16:creationId xmlns:a16="http://schemas.microsoft.com/office/drawing/2014/main" id="{2314C3D0-F851-4FA1-AA5C-98BCC5F5B039}"/>
              </a:ext>
            </a:extLst>
          </p:cNvPr>
          <p:cNvSpPr/>
          <p:nvPr/>
        </p:nvSpPr>
        <p:spPr>
          <a:xfrm>
            <a:off x="6359265" y="-55659"/>
            <a:ext cx="5475798" cy="6913659"/>
          </a:xfrm>
          <a:prstGeom prst="rect">
            <a:avLst/>
          </a:prstGeom>
          <a:solidFill>
            <a:srgbClr val="CC4927">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1BA9A74-EC6B-4558-B288-55BB4C608E94}"/>
              </a:ext>
            </a:extLst>
          </p:cNvPr>
          <p:cNvSpPr txBox="1"/>
          <p:nvPr/>
        </p:nvSpPr>
        <p:spPr>
          <a:xfrm>
            <a:off x="6820440" y="707666"/>
            <a:ext cx="4564049" cy="1569660"/>
          </a:xfrm>
          <a:prstGeom prst="rect">
            <a:avLst/>
          </a:prstGeom>
          <a:noFill/>
        </p:spPr>
        <p:txBody>
          <a:bodyPr wrap="square" rtlCol="0">
            <a:spAutoFit/>
          </a:bodyPr>
          <a:lstStyle/>
          <a:p>
            <a:r>
              <a:rPr lang="en-US" sz="9600" b="1" dirty="0">
                <a:solidFill>
                  <a:schemeClr val="bg1"/>
                </a:solidFill>
                <a:latin typeface="Arial" panose="020B0604020202020204" pitchFamily="34" charset="0"/>
                <a:cs typeface="Arial" panose="020B0604020202020204" pitchFamily="34" charset="0"/>
              </a:rPr>
              <a:t>3</a:t>
            </a:r>
            <a:endParaRPr lang="en-US" sz="6000" b="1"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B3A408B-C28E-4DF8-B5A7-E85CF0639FC5}"/>
              </a:ext>
            </a:extLst>
          </p:cNvPr>
          <p:cNvSpPr txBox="1"/>
          <p:nvPr/>
        </p:nvSpPr>
        <p:spPr>
          <a:xfrm>
            <a:off x="7577388" y="857250"/>
            <a:ext cx="4118610" cy="1200329"/>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Putting It All Together</a:t>
            </a:r>
          </a:p>
        </p:txBody>
      </p:sp>
      <p:sp>
        <p:nvSpPr>
          <p:cNvPr id="18" name="TextBox 17">
            <a:extLst>
              <a:ext uri="{FF2B5EF4-FFF2-40B4-BE49-F238E27FC236}">
                <a16:creationId xmlns:a16="http://schemas.microsoft.com/office/drawing/2014/main" id="{003BAAF3-69ED-4B06-AEE1-48DB79A84D6D}"/>
              </a:ext>
            </a:extLst>
          </p:cNvPr>
          <p:cNvSpPr txBox="1"/>
          <p:nvPr/>
        </p:nvSpPr>
        <p:spPr>
          <a:xfrm>
            <a:off x="6992139" y="2307346"/>
            <a:ext cx="421005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Physical Health Setting</a:t>
            </a:r>
          </a:p>
        </p:txBody>
      </p:sp>
    </p:spTree>
    <p:custDataLst>
      <p:tags r:id="rId1"/>
    </p:custDataLst>
    <p:extLst>
      <p:ext uri="{BB962C8B-B14F-4D97-AF65-F5344CB8AC3E}">
        <p14:creationId xmlns:p14="http://schemas.microsoft.com/office/powerpoint/2010/main" val="248919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itting around a table with writing">
            <a:extLst>
              <a:ext uri="{FF2B5EF4-FFF2-40B4-BE49-F238E27FC236}">
                <a16:creationId xmlns:a16="http://schemas.microsoft.com/office/drawing/2014/main" id="{08FBC877-0FAF-1CC7-D20C-1F4D49DC0AD4}"/>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40944" y="0"/>
            <a:ext cx="12219296" cy="8032247"/>
          </a:xfrm>
          <a:prstGeom prst="rect">
            <a:avLst/>
          </a:prstGeom>
        </p:spPr>
      </p:pic>
      <p:sp>
        <p:nvSpPr>
          <p:cNvPr id="6" name="Rectangle 5">
            <a:extLst>
              <a:ext uri="{FF2B5EF4-FFF2-40B4-BE49-F238E27FC236}">
                <a16:creationId xmlns:a16="http://schemas.microsoft.com/office/drawing/2014/main" id="{2314C3D0-F851-4FA1-AA5C-98BCC5F5B039}"/>
              </a:ext>
            </a:extLst>
          </p:cNvPr>
          <p:cNvSpPr/>
          <p:nvPr/>
        </p:nvSpPr>
        <p:spPr>
          <a:xfrm>
            <a:off x="-27296" y="212881"/>
            <a:ext cx="12219296" cy="1963653"/>
          </a:xfrm>
          <a:prstGeom prst="rect">
            <a:avLst/>
          </a:prstGeom>
          <a:solidFill>
            <a:schemeClr val="bg1">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1BA9A74-EC6B-4558-B288-55BB4C608E94}"/>
              </a:ext>
            </a:extLst>
          </p:cNvPr>
          <p:cNvSpPr txBox="1"/>
          <p:nvPr/>
        </p:nvSpPr>
        <p:spPr>
          <a:xfrm>
            <a:off x="640357" y="438541"/>
            <a:ext cx="4564049" cy="1569660"/>
          </a:xfrm>
          <a:prstGeom prst="rect">
            <a:avLst/>
          </a:prstGeom>
          <a:noFill/>
        </p:spPr>
        <p:txBody>
          <a:bodyPr wrap="square" rtlCol="0">
            <a:spAutoFit/>
          </a:bodyPr>
          <a:lstStyle/>
          <a:p>
            <a:r>
              <a:rPr lang="en-US" sz="9600" b="1" dirty="0">
                <a:solidFill>
                  <a:schemeClr val="bg1"/>
                </a:solidFill>
                <a:latin typeface="Arial" panose="020B0604020202020204" pitchFamily="34" charset="0"/>
                <a:cs typeface="Arial" panose="020B0604020202020204" pitchFamily="34" charset="0"/>
              </a:rPr>
              <a:t>3</a:t>
            </a:r>
            <a:endParaRPr lang="en-US" sz="6000" b="1"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B3A408B-C28E-4DF8-B5A7-E85CF0639FC5}"/>
              </a:ext>
            </a:extLst>
          </p:cNvPr>
          <p:cNvSpPr txBox="1"/>
          <p:nvPr/>
        </p:nvSpPr>
        <p:spPr>
          <a:xfrm>
            <a:off x="1604148" y="795346"/>
            <a:ext cx="8617090" cy="830997"/>
          </a:xfrm>
          <a:prstGeom prst="rect">
            <a:avLst/>
          </a:prstGeom>
          <a:noFill/>
        </p:spPr>
        <p:txBody>
          <a:bodyPr wrap="square" rtlCol="0">
            <a:spAutoFit/>
          </a:bodyPr>
          <a:lstStyle/>
          <a:p>
            <a:r>
              <a:rPr lang="en-US" sz="4800" b="1" dirty="0">
                <a:solidFill>
                  <a:schemeClr val="bg1"/>
                </a:solidFill>
                <a:latin typeface="Arial" panose="020B0604020202020204" pitchFamily="34" charset="0"/>
                <a:cs typeface="Arial" panose="020B0604020202020204" pitchFamily="34" charset="0"/>
              </a:rPr>
              <a:t>Review Activity</a:t>
            </a:r>
          </a:p>
        </p:txBody>
      </p:sp>
      <p:sp>
        <p:nvSpPr>
          <p:cNvPr id="2" name="Rectangle 1">
            <a:extLst>
              <a:ext uri="{FF2B5EF4-FFF2-40B4-BE49-F238E27FC236}">
                <a16:creationId xmlns:a16="http://schemas.microsoft.com/office/drawing/2014/main" id="{DD2551A4-CD04-B1CA-ED6C-8D86F118A4B2}"/>
              </a:ext>
            </a:extLst>
          </p:cNvPr>
          <p:cNvSpPr/>
          <p:nvPr/>
        </p:nvSpPr>
        <p:spPr>
          <a:xfrm>
            <a:off x="1417191" y="2637061"/>
            <a:ext cx="9303027" cy="349283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3D0C5B5-AEDF-23FF-3702-4A7E1478F7EE}"/>
              </a:ext>
            </a:extLst>
          </p:cNvPr>
          <p:cNvSpPr txBox="1"/>
          <p:nvPr/>
        </p:nvSpPr>
        <p:spPr>
          <a:xfrm>
            <a:off x="1735243" y="2758999"/>
            <a:ext cx="8666922" cy="3647152"/>
          </a:xfrm>
          <a:prstGeom prst="rect">
            <a:avLst/>
          </a:prstGeom>
          <a:noFill/>
        </p:spPr>
        <p:txBody>
          <a:bodyPr wrap="square" rtlCol="0">
            <a:spAutoFit/>
          </a:bodyPr>
          <a:lstStyle/>
          <a:p>
            <a:r>
              <a:rPr lang="en-US" sz="2600" dirty="0">
                <a:solidFill>
                  <a:srgbClr val="0E2841"/>
                </a:solidFill>
                <a:latin typeface="Arial" panose="020B0604020202020204" pitchFamily="34" charset="0"/>
                <a:cs typeface="Arial" panose="020B0604020202020204" pitchFamily="34" charset="0"/>
              </a:rPr>
              <a:t>What positive communication barriers are specific to your practice setting?</a:t>
            </a:r>
          </a:p>
          <a:p>
            <a:r>
              <a:rPr lang="en-US" sz="2600" dirty="0">
                <a:solidFill>
                  <a:srgbClr val="0E2841"/>
                </a:solidFill>
                <a:latin typeface="Arial" panose="020B0604020202020204" pitchFamily="34" charset="0"/>
                <a:cs typeface="Arial" panose="020B0604020202020204" pitchFamily="34" charset="0"/>
              </a:rPr>
              <a:t>What questions do you have about Module 1 and Module 2?</a:t>
            </a:r>
          </a:p>
          <a:p>
            <a:r>
              <a:rPr lang="en-US" sz="2600" dirty="0">
                <a:solidFill>
                  <a:srgbClr val="0E2841"/>
                </a:solidFill>
                <a:latin typeface="Arial" panose="020B0604020202020204" pitchFamily="34" charset="0"/>
                <a:cs typeface="Arial" panose="020B0604020202020204" pitchFamily="34" charset="0"/>
              </a:rPr>
              <a:t>Has anyone had the chance to apply SOLER, open-ended questions, and content, feeling, and meaning reflections with a patient?</a:t>
            </a:r>
            <a:endParaRPr lang="en-US" sz="2600" dirty="0">
              <a:solidFill>
                <a:prstClr val="black"/>
              </a:solidFill>
              <a:latin typeface="Arial" panose="020B0604020202020204" pitchFamily="34" charset="0"/>
              <a:cs typeface="Arial" panose="020B0604020202020204" pitchFamily="34" charset="0"/>
            </a:endParaRPr>
          </a:p>
          <a:p>
            <a:endParaRPr lang="en-US" sz="2400" dirty="0">
              <a:solidFill>
                <a:schemeClr val="tx2"/>
              </a:solidFill>
              <a:latin typeface="Arial" panose="020B0604020202020204" pitchFamily="34" charset="0"/>
              <a:cs typeface="Arial" panose="020B0604020202020204" pitchFamily="34" charset="0"/>
            </a:endParaRPr>
          </a:p>
          <a:p>
            <a:endParaRPr lang="en-US" sz="2500" dirty="0">
              <a:solidFill>
                <a:schemeClr val="tx2"/>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7567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199d6197d343cc88d36ad7bd114ca8" descr="Home office with a table and chair">
            <a:extLst>
              <a:ext uri="{FF2B5EF4-FFF2-40B4-BE49-F238E27FC236}">
                <a16:creationId xmlns:a16="http://schemas.microsoft.com/office/drawing/2014/main" id="{BE53A6F0-7C5C-84A2-B129-C2F996A9CFF7}"/>
              </a:ext>
            </a:extLst>
          </p:cNvPr>
          <p:cNvPicPr>
            <a:picLocks/>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7296" y="-427341"/>
            <a:ext cx="12192000" cy="7285341"/>
          </a:xfrm>
          <a:prstGeom prst="rect">
            <a:avLst/>
          </a:prstGeom>
          <a:effectLst/>
        </p:spPr>
      </p:pic>
      <p:sp>
        <p:nvSpPr>
          <p:cNvPr id="11" name="Rectangle 10">
            <a:extLst>
              <a:ext uri="{FF2B5EF4-FFF2-40B4-BE49-F238E27FC236}">
                <a16:creationId xmlns:a16="http://schemas.microsoft.com/office/drawing/2014/main" id="{6A5761EE-59DD-4EB5-99B4-2FB12DA4069C}"/>
              </a:ext>
            </a:extLst>
          </p:cNvPr>
          <p:cNvSpPr/>
          <p:nvPr/>
        </p:nvSpPr>
        <p:spPr>
          <a:xfrm>
            <a:off x="0" y="1583140"/>
            <a:ext cx="12192000" cy="278414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96A50BD-15BB-4C35-A778-B366860E2354}"/>
              </a:ext>
            </a:extLst>
          </p:cNvPr>
          <p:cNvGrpSpPr/>
          <p:nvPr/>
        </p:nvGrpSpPr>
        <p:grpSpPr>
          <a:xfrm>
            <a:off x="968988" y="1774212"/>
            <a:ext cx="2818264" cy="2155673"/>
            <a:chOff x="968988" y="1583140"/>
            <a:chExt cx="2818264" cy="2155673"/>
          </a:xfrm>
        </p:grpSpPr>
        <p:sp>
          <p:nvSpPr>
            <p:cNvPr id="12" name="TextBox 11">
              <a:extLst>
                <a:ext uri="{FF2B5EF4-FFF2-40B4-BE49-F238E27FC236}">
                  <a16:creationId xmlns:a16="http://schemas.microsoft.com/office/drawing/2014/main" id="{775849D9-56E2-45FD-A4D7-540DAF5C111A}"/>
                </a:ext>
              </a:extLst>
            </p:cNvPr>
            <p:cNvSpPr txBox="1"/>
            <p:nvPr/>
          </p:nvSpPr>
          <p:spPr>
            <a:xfrm>
              <a:off x="1071349" y="1583140"/>
              <a:ext cx="914400" cy="800219"/>
            </a:xfrm>
            <a:prstGeom prst="rect">
              <a:avLst/>
            </a:prstGeom>
            <a:noFill/>
          </p:spPr>
          <p:txBody>
            <a:bodyPr wrap="square" rtlCol="0">
              <a:spAutoFit/>
            </a:bodyPr>
            <a:lstStyle/>
            <a:p>
              <a:r>
                <a:rPr lang="en-US" sz="4600" b="1" dirty="0">
                  <a:solidFill>
                    <a:schemeClr val="bg1">
                      <a:lumMod val="65000"/>
                    </a:schemeClr>
                  </a:solidFill>
                  <a:latin typeface="Quicksand Medium" panose="00000600000000000000" pitchFamily="2" charset="0"/>
                </a:rPr>
                <a:t>01</a:t>
              </a:r>
            </a:p>
          </p:txBody>
        </p:sp>
        <p:sp>
          <p:nvSpPr>
            <p:cNvPr id="13" name="TextBox 12">
              <a:extLst>
                <a:ext uri="{FF2B5EF4-FFF2-40B4-BE49-F238E27FC236}">
                  <a16:creationId xmlns:a16="http://schemas.microsoft.com/office/drawing/2014/main" id="{F8DD81F4-59F0-4B9D-B5A0-F1A152DA382C}"/>
                </a:ext>
              </a:extLst>
            </p:cNvPr>
            <p:cNvSpPr txBox="1"/>
            <p:nvPr/>
          </p:nvSpPr>
          <p:spPr>
            <a:xfrm>
              <a:off x="968988" y="2538484"/>
              <a:ext cx="2818264" cy="1200329"/>
            </a:xfrm>
            <a:prstGeom prst="rect">
              <a:avLst/>
            </a:prstGeom>
            <a:noFill/>
          </p:spPr>
          <p:txBody>
            <a:bodyPr wrap="square" rtlCol="0">
              <a:spAutoFit/>
            </a:bodyPr>
            <a:lstStyle/>
            <a:p>
              <a:r>
                <a:rPr lang="en-US" b="0" i="0" dirty="0">
                  <a:solidFill>
                    <a:srgbClr val="211D12"/>
                  </a:solidFill>
                  <a:effectLst/>
                  <a:latin typeface="Arial" panose="020B0604020202020204" pitchFamily="34" charset="0"/>
                  <a:cs typeface="Arial" panose="020B0604020202020204" pitchFamily="34" charset="0"/>
                </a:rPr>
                <a:t>Review positive communication, barriers to and active listening skills</a:t>
              </a:r>
              <a:endParaRPr lang="en-US" dirty="0">
                <a:solidFill>
                  <a:srgbClr val="211D12"/>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B06A033-CEF9-4EFE-B49B-D72BD97E73BF}"/>
                </a:ext>
              </a:extLst>
            </p:cNvPr>
            <p:cNvSpPr/>
            <p:nvPr/>
          </p:nvSpPr>
          <p:spPr>
            <a:xfrm>
              <a:off x="1071349" y="2442949"/>
              <a:ext cx="914400" cy="63521"/>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7542"/>
                </a:solidFill>
              </a:endParaRPr>
            </a:p>
          </p:txBody>
        </p:sp>
      </p:grpSp>
      <p:grpSp>
        <p:nvGrpSpPr>
          <p:cNvPr id="28" name="Group 27">
            <a:extLst>
              <a:ext uri="{FF2B5EF4-FFF2-40B4-BE49-F238E27FC236}">
                <a16:creationId xmlns:a16="http://schemas.microsoft.com/office/drawing/2014/main" id="{18A56962-1185-41F1-8357-2D5DF13BC600}"/>
              </a:ext>
            </a:extLst>
          </p:cNvPr>
          <p:cNvGrpSpPr/>
          <p:nvPr/>
        </p:nvGrpSpPr>
        <p:grpSpPr>
          <a:xfrm>
            <a:off x="4711888" y="1774212"/>
            <a:ext cx="2768224" cy="1878674"/>
            <a:chOff x="4662982" y="1640005"/>
            <a:chExt cx="2768224" cy="1878674"/>
          </a:xfrm>
        </p:grpSpPr>
        <p:sp>
          <p:nvSpPr>
            <p:cNvPr id="16" name="TextBox 15">
              <a:extLst>
                <a:ext uri="{FF2B5EF4-FFF2-40B4-BE49-F238E27FC236}">
                  <a16:creationId xmlns:a16="http://schemas.microsoft.com/office/drawing/2014/main" id="{37B00609-F8D7-46D8-88F8-EA9C34EFFECB}"/>
                </a:ext>
              </a:extLst>
            </p:cNvPr>
            <p:cNvSpPr txBox="1"/>
            <p:nvPr/>
          </p:nvSpPr>
          <p:spPr>
            <a:xfrm>
              <a:off x="4717574" y="1640005"/>
              <a:ext cx="914400" cy="800219"/>
            </a:xfrm>
            <a:prstGeom prst="rect">
              <a:avLst/>
            </a:prstGeom>
            <a:noFill/>
          </p:spPr>
          <p:txBody>
            <a:bodyPr wrap="square" rtlCol="0">
              <a:spAutoFit/>
            </a:bodyPr>
            <a:lstStyle/>
            <a:p>
              <a:r>
                <a:rPr lang="en-US" sz="4600" b="1" dirty="0">
                  <a:solidFill>
                    <a:schemeClr val="bg1">
                      <a:lumMod val="65000"/>
                    </a:schemeClr>
                  </a:solidFill>
                  <a:latin typeface="Quicksand Medium" panose="00000600000000000000" pitchFamily="2" charset="0"/>
                </a:rPr>
                <a:t>02</a:t>
              </a:r>
            </a:p>
          </p:txBody>
        </p:sp>
        <p:sp>
          <p:nvSpPr>
            <p:cNvPr id="18" name="TextBox 17">
              <a:extLst>
                <a:ext uri="{FF2B5EF4-FFF2-40B4-BE49-F238E27FC236}">
                  <a16:creationId xmlns:a16="http://schemas.microsoft.com/office/drawing/2014/main" id="{0C18F7C5-A366-4CD1-A0F0-9968B7F92FCE}"/>
                </a:ext>
              </a:extLst>
            </p:cNvPr>
            <p:cNvSpPr txBox="1"/>
            <p:nvPr/>
          </p:nvSpPr>
          <p:spPr>
            <a:xfrm>
              <a:off x="4662982" y="2595349"/>
              <a:ext cx="2768224" cy="923330"/>
            </a:xfrm>
            <a:prstGeom prst="rect">
              <a:avLst/>
            </a:prstGeom>
            <a:noFill/>
          </p:spPr>
          <p:txBody>
            <a:bodyPr wrap="square" rtlCol="0">
              <a:spAutoFit/>
            </a:bodyPr>
            <a:lstStyle/>
            <a:p>
              <a:r>
                <a:rPr lang="en-US" b="0" i="0" dirty="0">
                  <a:solidFill>
                    <a:srgbClr val="211D12"/>
                  </a:solidFill>
                  <a:effectLst/>
                  <a:latin typeface="Arial" panose="020B0604020202020204" pitchFamily="34" charset="0"/>
                  <a:cs typeface="Arial" panose="020B0604020202020204" pitchFamily="34" charset="0"/>
                </a:rPr>
                <a:t>Practice active listening skills</a:t>
              </a:r>
              <a:endParaRPr lang="en-US" sz="1400" b="0" i="0" dirty="0">
                <a:solidFill>
                  <a:srgbClr val="211D12"/>
                </a:solidFill>
                <a:effectLst/>
                <a:latin typeface="Arial" panose="020B0604020202020204" pitchFamily="34" charset="0"/>
                <a:cs typeface="Arial" panose="020B0604020202020204" pitchFamily="34" charset="0"/>
              </a:endParaRPr>
            </a:p>
            <a:p>
              <a:endParaRPr lang="en-US" dirty="0">
                <a:solidFill>
                  <a:srgbClr val="211D12"/>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D936091-B36E-4CDF-BBA9-D8F25096ED03}"/>
                </a:ext>
              </a:extLst>
            </p:cNvPr>
            <p:cNvSpPr/>
            <p:nvPr/>
          </p:nvSpPr>
          <p:spPr>
            <a:xfrm>
              <a:off x="4765342" y="2499814"/>
              <a:ext cx="914400" cy="63521"/>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AC5A6012-4EC0-44D8-8DEF-28A7554D5B02}"/>
              </a:ext>
            </a:extLst>
          </p:cNvPr>
          <p:cNvGrpSpPr/>
          <p:nvPr/>
        </p:nvGrpSpPr>
        <p:grpSpPr>
          <a:xfrm>
            <a:off x="8246094" y="1774212"/>
            <a:ext cx="3395022" cy="1296042"/>
            <a:chOff x="8246094" y="1672019"/>
            <a:chExt cx="3395022" cy="1296042"/>
          </a:xfrm>
        </p:grpSpPr>
        <p:sp>
          <p:nvSpPr>
            <p:cNvPr id="22" name="TextBox 21">
              <a:extLst>
                <a:ext uri="{FF2B5EF4-FFF2-40B4-BE49-F238E27FC236}">
                  <a16:creationId xmlns:a16="http://schemas.microsoft.com/office/drawing/2014/main" id="{0F3D27FB-1950-432A-81A9-E4CB365E7FD9}"/>
                </a:ext>
              </a:extLst>
            </p:cNvPr>
            <p:cNvSpPr txBox="1"/>
            <p:nvPr/>
          </p:nvSpPr>
          <p:spPr>
            <a:xfrm>
              <a:off x="8246094" y="2598729"/>
              <a:ext cx="3395022" cy="369332"/>
            </a:xfrm>
            <a:prstGeom prst="rect">
              <a:avLst/>
            </a:prstGeom>
            <a:noFill/>
          </p:spPr>
          <p:txBody>
            <a:bodyPr wrap="square">
              <a:spAutoFit/>
            </a:bodyPr>
            <a:lstStyle/>
            <a:p>
              <a:r>
                <a:rPr lang="en-US" b="0" i="0" dirty="0">
                  <a:solidFill>
                    <a:srgbClr val="211D12"/>
                  </a:solidFill>
                  <a:effectLst/>
                  <a:latin typeface="Arial" panose="020B0604020202020204" pitchFamily="34" charset="0"/>
                  <a:cs typeface="Arial" panose="020B0604020202020204" pitchFamily="34" charset="0"/>
                </a:rPr>
                <a:t>Apply communication skills</a:t>
              </a:r>
              <a:endParaRPr lang="en-US" sz="1400" dirty="0">
                <a:solidFill>
                  <a:srgbClr val="211D12"/>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D83E93E-A097-47B5-A36D-4621E035240C}"/>
                </a:ext>
              </a:extLst>
            </p:cNvPr>
            <p:cNvSpPr txBox="1"/>
            <p:nvPr/>
          </p:nvSpPr>
          <p:spPr>
            <a:xfrm>
              <a:off x="8293286" y="1672019"/>
              <a:ext cx="914400" cy="800219"/>
            </a:xfrm>
            <a:prstGeom prst="rect">
              <a:avLst/>
            </a:prstGeom>
            <a:noFill/>
          </p:spPr>
          <p:txBody>
            <a:bodyPr wrap="square" rtlCol="0">
              <a:spAutoFit/>
            </a:bodyPr>
            <a:lstStyle/>
            <a:p>
              <a:r>
                <a:rPr lang="en-US" sz="4600" b="1" dirty="0">
                  <a:solidFill>
                    <a:schemeClr val="bg1">
                      <a:lumMod val="65000"/>
                    </a:schemeClr>
                  </a:solidFill>
                  <a:latin typeface="Quicksand Medium" panose="00000600000000000000" pitchFamily="2" charset="0"/>
                </a:rPr>
                <a:t>03</a:t>
              </a:r>
            </a:p>
          </p:txBody>
        </p:sp>
        <p:sp>
          <p:nvSpPr>
            <p:cNvPr id="26" name="Rectangle 25">
              <a:extLst>
                <a:ext uri="{FF2B5EF4-FFF2-40B4-BE49-F238E27FC236}">
                  <a16:creationId xmlns:a16="http://schemas.microsoft.com/office/drawing/2014/main" id="{0592A85F-0F87-4AC8-8AC0-DF163B05CE70}"/>
                </a:ext>
              </a:extLst>
            </p:cNvPr>
            <p:cNvSpPr/>
            <p:nvPr/>
          </p:nvSpPr>
          <p:spPr>
            <a:xfrm>
              <a:off x="8341054" y="2531828"/>
              <a:ext cx="914400" cy="63521"/>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1B7EECAF-F613-ABF6-6687-5D5BD7AC86A9}"/>
              </a:ext>
            </a:extLst>
          </p:cNvPr>
          <p:cNvSpPr txBox="1"/>
          <p:nvPr/>
        </p:nvSpPr>
        <p:spPr>
          <a:xfrm>
            <a:off x="7276553" y="236128"/>
            <a:ext cx="4364563" cy="769441"/>
          </a:xfrm>
          <a:prstGeom prst="rect">
            <a:avLst/>
          </a:prstGeom>
          <a:noFill/>
        </p:spPr>
        <p:txBody>
          <a:bodyPr wrap="square" rtlCol="0">
            <a:spAutoFit/>
          </a:bodyPr>
          <a:lstStyle/>
          <a:p>
            <a:r>
              <a:rPr lang="en-US" sz="4400" b="1" dirty="0">
                <a:solidFill>
                  <a:srgbClr val="CC4927"/>
                </a:solidFill>
                <a:latin typeface="+mj-lt"/>
              </a:rPr>
              <a:t>Objectives</a:t>
            </a:r>
          </a:p>
        </p:txBody>
      </p:sp>
    </p:spTree>
    <p:custDataLst>
      <p:tags r:id="rId1"/>
    </p:custDataLst>
    <p:extLst>
      <p:ext uri="{BB962C8B-B14F-4D97-AF65-F5344CB8AC3E}">
        <p14:creationId xmlns:p14="http://schemas.microsoft.com/office/powerpoint/2010/main" val="19447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10" presetClass="entr" presetSubtype="0" fill="hold" nodeType="withEffect">
                                  <p:stCondLst>
                                    <p:cond delay="15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750"/>
                                        <p:tgtEl>
                                          <p:spTgt spid="27"/>
                                        </p:tgtEl>
                                      </p:cBhvr>
                                    </p:animEffect>
                                  </p:childTnLst>
                                </p:cTn>
                              </p:par>
                              <p:par>
                                <p:cTn id="11" presetID="10" presetClass="entr" presetSubtype="0" fill="hold" nodeType="withEffect">
                                  <p:stCondLst>
                                    <p:cond delay="25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childTnLst>
                                </p:cTn>
                              </p:par>
                              <p:par>
                                <p:cTn id="14" presetID="10" presetClass="entr" presetSubtype="0" fill="hold" nodeType="withEffect">
                                  <p:stCondLst>
                                    <p:cond delay="325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erson and person talking to each other">
            <a:extLst>
              <a:ext uri="{FF2B5EF4-FFF2-40B4-BE49-F238E27FC236}">
                <a16:creationId xmlns:a16="http://schemas.microsoft.com/office/drawing/2014/main" id="{C8E56E78-9AAB-FB27-F5C1-0FA25AF8C1E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flipH="1">
            <a:off x="-27338" y="1"/>
            <a:ext cx="12219338" cy="6858000"/>
          </a:xfrm>
          <a:prstGeom prst="rect">
            <a:avLst/>
          </a:prstGeom>
        </p:spPr>
      </p:pic>
      <p:sp>
        <p:nvSpPr>
          <p:cNvPr id="9" name="Flowchart: Manual Input 8">
            <a:extLst>
              <a:ext uri="{FF2B5EF4-FFF2-40B4-BE49-F238E27FC236}">
                <a16:creationId xmlns:a16="http://schemas.microsoft.com/office/drawing/2014/main" id="{B2FD4BB6-DF93-42E7-8898-117BC3272534}"/>
              </a:ext>
            </a:extLst>
          </p:cNvPr>
          <p:cNvSpPr/>
          <p:nvPr/>
        </p:nvSpPr>
        <p:spPr>
          <a:xfrm rot="5400000" flipV="1">
            <a:off x="5587729" y="529589"/>
            <a:ext cx="6949440" cy="5852160"/>
          </a:xfrm>
          <a:prstGeom prst="flowChartManualInpu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975A332A-8ADD-4B47-9685-C273E4A86E6A}"/>
              </a:ext>
            </a:extLst>
          </p:cNvPr>
          <p:cNvGrpSpPr/>
          <p:nvPr/>
        </p:nvGrpSpPr>
        <p:grpSpPr>
          <a:xfrm>
            <a:off x="7347155" y="791049"/>
            <a:ext cx="5078655" cy="1569660"/>
            <a:chOff x="7347155" y="791049"/>
            <a:chExt cx="5078655" cy="1569660"/>
          </a:xfrm>
        </p:grpSpPr>
        <p:sp>
          <p:nvSpPr>
            <p:cNvPr id="12" name="TextBox 11">
              <a:extLst>
                <a:ext uri="{FF2B5EF4-FFF2-40B4-BE49-F238E27FC236}">
                  <a16:creationId xmlns:a16="http://schemas.microsoft.com/office/drawing/2014/main" id="{204C8230-105A-47C9-916B-45129110B514}"/>
                </a:ext>
              </a:extLst>
            </p:cNvPr>
            <p:cNvSpPr txBox="1"/>
            <p:nvPr/>
          </p:nvSpPr>
          <p:spPr>
            <a:xfrm>
              <a:off x="7347155" y="791049"/>
              <a:ext cx="400050" cy="1569660"/>
            </a:xfrm>
            <a:prstGeom prst="rect">
              <a:avLst/>
            </a:prstGeom>
            <a:noFill/>
          </p:spPr>
          <p:txBody>
            <a:bodyPr wrap="square" rtlCol="0">
              <a:spAutoFit/>
            </a:bodyPr>
            <a:lstStyle/>
            <a:p>
              <a:r>
                <a:rPr lang="en-US" sz="9600" b="1" dirty="0">
                  <a:solidFill>
                    <a:schemeClr val="tx2"/>
                  </a:solidFill>
                  <a:latin typeface="Arial" panose="020B0604020202020204" pitchFamily="34" charset="0"/>
                  <a:cs typeface="Arial" panose="020B0604020202020204" pitchFamily="34" charset="0"/>
                </a:rPr>
                <a:t>3</a:t>
              </a:r>
            </a:p>
          </p:txBody>
        </p:sp>
        <p:sp>
          <p:nvSpPr>
            <p:cNvPr id="5" name="TextBox 4">
              <a:extLst>
                <a:ext uri="{FF2B5EF4-FFF2-40B4-BE49-F238E27FC236}">
                  <a16:creationId xmlns:a16="http://schemas.microsoft.com/office/drawing/2014/main" id="{9A1573C3-358D-4943-BD7B-541DDB567F6C}"/>
                </a:ext>
              </a:extLst>
            </p:cNvPr>
            <p:cNvSpPr txBox="1"/>
            <p:nvPr/>
          </p:nvSpPr>
          <p:spPr>
            <a:xfrm>
              <a:off x="8061247" y="957801"/>
              <a:ext cx="4364563" cy="1138773"/>
            </a:xfrm>
            <a:prstGeom prst="rect">
              <a:avLst/>
            </a:prstGeom>
            <a:noFill/>
          </p:spPr>
          <p:txBody>
            <a:bodyPr wrap="square" rtlCol="0">
              <a:spAutoFit/>
            </a:bodyPr>
            <a:lstStyle/>
            <a:p>
              <a:r>
                <a:rPr lang="en-US" sz="3400" b="1" dirty="0">
                  <a:solidFill>
                    <a:srgbClr val="CC4927"/>
                  </a:solidFill>
                  <a:latin typeface="Arial" panose="020B0604020202020204" pitchFamily="34" charset="0"/>
                  <a:cs typeface="Arial" panose="020B0604020202020204" pitchFamily="34" charset="0"/>
                </a:rPr>
                <a:t>Positive Communication</a:t>
              </a:r>
            </a:p>
          </p:txBody>
        </p:sp>
      </p:grpSp>
      <p:sp>
        <p:nvSpPr>
          <p:cNvPr id="6" name="Rectangle 5">
            <a:extLst>
              <a:ext uri="{FF2B5EF4-FFF2-40B4-BE49-F238E27FC236}">
                <a16:creationId xmlns:a16="http://schemas.microsoft.com/office/drawing/2014/main" id="{8DF9A129-B319-4A0C-86C0-70465FA5152B}"/>
              </a:ext>
            </a:extLst>
          </p:cNvPr>
          <p:cNvSpPr/>
          <p:nvPr/>
        </p:nvSpPr>
        <p:spPr>
          <a:xfrm rot="585901">
            <a:off x="6657034" y="-90872"/>
            <a:ext cx="109728" cy="7101058"/>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083601D-AD3C-4B65-B01A-CE9A5B7F59FC}"/>
              </a:ext>
            </a:extLst>
          </p:cNvPr>
          <p:cNvSpPr txBox="1"/>
          <p:nvPr/>
        </p:nvSpPr>
        <p:spPr>
          <a:xfrm>
            <a:off x="7431066" y="2409447"/>
            <a:ext cx="4364564" cy="350865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Engage in Self-Reflection</a:t>
            </a:r>
          </a:p>
          <a:p>
            <a:r>
              <a:rPr lang="en-US" sz="2400" dirty="0">
                <a:latin typeface="Arial" panose="020B0604020202020204" pitchFamily="34" charset="0"/>
                <a:cs typeface="Arial" panose="020B0604020202020204" pitchFamily="34" charset="0"/>
              </a:rPr>
              <a:t>Demonstrate Active Listening</a:t>
            </a:r>
          </a:p>
          <a:p>
            <a:r>
              <a:rPr lang="en-US" sz="2400" dirty="0">
                <a:latin typeface="Arial" panose="020B0604020202020204" pitchFamily="34" charset="0"/>
                <a:cs typeface="Arial" panose="020B0604020202020204" pitchFamily="34" charset="0"/>
              </a:rPr>
              <a:t>Pay Attention to Non-Verbal Cues</a:t>
            </a:r>
          </a:p>
          <a:p>
            <a:r>
              <a:rPr lang="en-US" sz="2400" dirty="0">
                <a:latin typeface="Arial" panose="020B0604020202020204" pitchFamily="34" charset="0"/>
                <a:cs typeface="Arial" panose="020B0604020202020204" pitchFamily="34" charset="0"/>
              </a:rPr>
              <a:t>Cultivate Positive Relationships</a:t>
            </a:r>
          </a:p>
          <a:p>
            <a:r>
              <a:rPr lang="en-US" sz="2400" dirty="0">
                <a:latin typeface="Arial" panose="020B0604020202020204" pitchFamily="34" charset="0"/>
                <a:cs typeface="Arial" panose="020B0604020202020204" pitchFamily="34" charset="0"/>
              </a:rPr>
              <a:t>Overcome Challenges</a:t>
            </a:r>
          </a:p>
          <a:p>
            <a:r>
              <a:rPr lang="en-US" sz="2400" dirty="0">
                <a:latin typeface="Arial" panose="020B0604020202020204" pitchFamily="34" charset="0"/>
                <a:cs typeface="Arial" panose="020B0604020202020204" pitchFamily="34" charset="0"/>
              </a:rPr>
              <a:t>Acknowledge Cultural Differences</a:t>
            </a:r>
          </a:p>
          <a:p>
            <a:pPr marL="342900" indent="-342900">
              <a:buFont typeface="Arial" panose="020B0604020202020204" pitchFamily="34" charset="0"/>
              <a:buChar char="•"/>
            </a:pPr>
            <a:endParaRPr lang="en-US" sz="600" dirty="0">
              <a:solidFill>
                <a:schemeClr val="tx2"/>
              </a:solidFill>
            </a:endParaRPr>
          </a:p>
        </p:txBody>
      </p:sp>
    </p:spTree>
    <p:custDataLst>
      <p:tags r:id="rId1"/>
    </p:custDataLst>
    <p:extLst>
      <p:ext uri="{BB962C8B-B14F-4D97-AF65-F5344CB8AC3E}">
        <p14:creationId xmlns:p14="http://schemas.microsoft.com/office/powerpoint/2010/main" val="37245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pic>
        <p:nvPicPr>
          <p:cNvPr id="10" name="Picture 9" descr="A pattern of limes and limes">
            <a:extLst>
              <a:ext uri="{FF2B5EF4-FFF2-40B4-BE49-F238E27FC236}">
                <a16:creationId xmlns:a16="http://schemas.microsoft.com/office/drawing/2014/main" id="{761EAF7C-10F3-57D2-4070-7E694C81080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48177"/>
          <a:stretch/>
        </p:blipFill>
        <p:spPr>
          <a:xfrm>
            <a:off x="0" y="0"/>
            <a:ext cx="12192000" cy="10211267"/>
          </a:xfrm>
          <a:prstGeom prst="rect">
            <a:avLst/>
          </a:prstGeom>
        </p:spPr>
      </p:pic>
      <p:sp>
        <p:nvSpPr>
          <p:cNvPr id="2" name="Rectangle 1">
            <a:extLst>
              <a:ext uri="{FF2B5EF4-FFF2-40B4-BE49-F238E27FC236}">
                <a16:creationId xmlns:a16="http://schemas.microsoft.com/office/drawing/2014/main" id="{49E9C66A-DF81-35F7-5881-CA24F8D8F6AC}"/>
              </a:ext>
            </a:extLst>
          </p:cNvPr>
          <p:cNvSpPr/>
          <p:nvPr/>
        </p:nvSpPr>
        <p:spPr>
          <a:xfrm>
            <a:off x="1674471" y="1148853"/>
            <a:ext cx="8843058" cy="5104435"/>
          </a:xfrm>
          <a:prstGeom prst="rect">
            <a:avLst/>
          </a:prstGeom>
          <a:solidFill>
            <a:schemeClr val="bg1">
              <a:alpha val="9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083601D-AD3C-4B65-B01A-CE9A5B7F59FC}"/>
              </a:ext>
            </a:extLst>
          </p:cNvPr>
          <p:cNvSpPr txBox="1"/>
          <p:nvPr/>
        </p:nvSpPr>
        <p:spPr>
          <a:xfrm>
            <a:off x="2170847" y="2500743"/>
            <a:ext cx="6452292" cy="2400657"/>
          </a:xfrm>
          <a:prstGeom prst="rect">
            <a:avLst/>
          </a:prstGeom>
          <a:noFill/>
        </p:spPr>
        <p:txBody>
          <a:bodyPr wrap="square" rtlCol="0">
            <a:spAutoFit/>
          </a:bodyPr>
          <a:lstStyle/>
          <a:p>
            <a:r>
              <a:rPr lang="en-US" sz="3600" b="1" dirty="0">
                <a:solidFill>
                  <a:srgbClr val="92D050"/>
                </a:solidFill>
                <a:latin typeface="Arial" panose="020B0604020202020204" pitchFamily="34" charset="0"/>
                <a:cs typeface="Arial" panose="020B0604020202020204" pitchFamily="34" charset="0"/>
              </a:rPr>
              <a:t>L</a:t>
            </a:r>
            <a:r>
              <a:rPr lang="en-US" sz="3600" dirty="0">
                <a:solidFill>
                  <a:schemeClr val="tx2"/>
                </a:solidFill>
                <a:latin typeface="Arial" panose="020B0604020202020204" pitchFamily="34" charset="0"/>
                <a:cs typeface="Arial" panose="020B0604020202020204" pitchFamily="34" charset="0"/>
              </a:rPr>
              <a:t>istener</a:t>
            </a:r>
          </a:p>
          <a:p>
            <a:r>
              <a:rPr lang="en-US" sz="3600" b="1" dirty="0">
                <a:solidFill>
                  <a:srgbClr val="92D050"/>
                </a:solidFill>
                <a:latin typeface="Arial" panose="020B0604020202020204" pitchFamily="34" charset="0"/>
                <a:cs typeface="Arial" panose="020B0604020202020204" pitchFamily="34" charset="0"/>
              </a:rPr>
              <a:t>I</a:t>
            </a:r>
            <a:r>
              <a:rPr lang="en-US" sz="3600" dirty="0">
                <a:solidFill>
                  <a:schemeClr val="tx2"/>
                </a:solidFill>
                <a:latin typeface="Arial" panose="020B0604020202020204" pitchFamily="34" charset="0"/>
                <a:cs typeface="Arial" panose="020B0604020202020204" pitchFamily="34" charset="0"/>
              </a:rPr>
              <a:t>nterlocular (speaker)</a:t>
            </a:r>
          </a:p>
          <a:p>
            <a:r>
              <a:rPr lang="en-US" sz="3600" b="1" dirty="0">
                <a:solidFill>
                  <a:srgbClr val="92D050"/>
                </a:solidFill>
                <a:latin typeface="Arial" panose="020B0604020202020204" pitchFamily="34" charset="0"/>
                <a:cs typeface="Arial" panose="020B0604020202020204" pitchFamily="34" charset="0"/>
              </a:rPr>
              <a:t>M</a:t>
            </a:r>
            <a:r>
              <a:rPr lang="en-US" sz="3600" dirty="0">
                <a:solidFill>
                  <a:schemeClr val="tx2"/>
                </a:solidFill>
                <a:latin typeface="Arial" panose="020B0604020202020204" pitchFamily="34" charset="0"/>
                <a:cs typeface="Arial" panose="020B0604020202020204" pitchFamily="34" charset="0"/>
              </a:rPr>
              <a:t>essage</a:t>
            </a:r>
          </a:p>
          <a:p>
            <a:r>
              <a:rPr lang="en-US" sz="3600" b="1" dirty="0">
                <a:solidFill>
                  <a:srgbClr val="92D050"/>
                </a:solidFill>
                <a:latin typeface="Arial" panose="020B0604020202020204" pitchFamily="34" charset="0"/>
                <a:cs typeface="Arial" panose="020B0604020202020204" pitchFamily="34" charset="0"/>
              </a:rPr>
              <a:t>E</a:t>
            </a:r>
            <a:r>
              <a:rPr lang="en-US" sz="3600" dirty="0">
                <a:solidFill>
                  <a:schemeClr val="tx2"/>
                </a:solidFill>
                <a:latin typeface="Arial" panose="020B0604020202020204" pitchFamily="34" charset="0"/>
                <a:cs typeface="Arial" panose="020B0604020202020204" pitchFamily="34" charset="0"/>
              </a:rPr>
              <a:t>nvironment</a:t>
            </a:r>
          </a:p>
          <a:p>
            <a:pPr marL="342900" indent="-342900">
              <a:buFont typeface="Arial" panose="020B0604020202020204" pitchFamily="34" charset="0"/>
              <a:buChar char="•"/>
            </a:pPr>
            <a:endParaRPr lang="en-US" sz="600" dirty="0">
              <a:solidFill>
                <a:schemeClr val="tx2"/>
              </a:solidFill>
            </a:endParaRPr>
          </a:p>
        </p:txBody>
      </p:sp>
      <p:sp>
        <p:nvSpPr>
          <p:cNvPr id="5" name="TextBox 4">
            <a:extLst>
              <a:ext uri="{FF2B5EF4-FFF2-40B4-BE49-F238E27FC236}">
                <a16:creationId xmlns:a16="http://schemas.microsoft.com/office/drawing/2014/main" id="{9A1573C3-358D-4943-BD7B-541DDB567F6C}"/>
              </a:ext>
            </a:extLst>
          </p:cNvPr>
          <p:cNvSpPr txBox="1"/>
          <p:nvPr/>
        </p:nvSpPr>
        <p:spPr>
          <a:xfrm>
            <a:off x="2170847" y="1731653"/>
            <a:ext cx="4364563" cy="646331"/>
          </a:xfrm>
          <a:prstGeom prst="rect">
            <a:avLst/>
          </a:prstGeom>
          <a:noFill/>
        </p:spPr>
        <p:txBody>
          <a:bodyPr wrap="square" rtlCol="0">
            <a:spAutoFit/>
          </a:bodyPr>
          <a:lstStyle/>
          <a:p>
            <a:r>
              <a:rPr lang="en-US" sz="3600" b="1" dirty="0">
                <a:solidFill>
                  <a:srgbClr val="92D050"/>
                </a:solidFill>
                <a:latin typeface="Arial" panose="020B0604020202020204" pitchFamily="34" charset="0"/>
                <a:cs typeface="Arial" panose="020B0604020202020204" pitchFamily="34" charset="0"/>
              </a:rPr>
              <a:t>LIME</a:t>
            </a:r>
          </a:p>
        </p:txBody>
      </p:sp>
    </p:spTree>
    <p:custDataLst>
      <p:tags r:id="rId1"/>
    </p:custDataLst>
    <p:extLst>
      <p:ext uri="{BB962C8B-B14F-4D97-AF65-F5344CB8AC3E}">
        <p14:creationId xmlns:p14="http://schemas.microsoft.com/office/powerpoint/2010/main" val="124112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pointing at something">
            <a:extLst>
              <a:ext uri="{FF2B5EF4-FFF2-40B4-BE49-F238E27FC236}">
                <a16:creationId xmlns:a16="http://schemas.microsoft.com/office/drawing/2014/main" id="{C7701646-EACB-B767-01BF-173E7A56693E}"/>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flipH="1">
            <a:off x="-3" y="-1"/>
            <a:ext cx="10288089" cy="6858001"/>
          </a:xfrm>
          <a:prstGeom prst="rect">
            <a:avLst/>
          </a:prstGeom>
        </p:spPr>
      </p:pic>
      <p:sp>
        <p:nvSpPr>
          <p:cNvPr id="9" name="Flowchart: Manual Input 8">
            <a:extLst>
              <a:ext uri="{FF2B5EF4-FFF2-40B4-BE49-F238E27FC236}">
                <a16:creationId xmlns:a16="http://schemas.microsoft.com/office/drawing/2014/main" id="{B2FD4BB6-DF93-42E7-8898-117BC3272534}"/>
              </a:ext>
            </a:extLst>
          </p:cNvPr>
          <p:cNvSpPr/>
          <p:nvPr/>
        </p:nvSpPr>
        <p:spPr>
          <a:xfrm rot="5400000" flipV="1">
            <a:off x="5587729" y="529589"/>
            <a:ext cx="6949440" cy="5852160"/>
          </a:xfrm>
          <a:prstGeom prst="flowChartManualIn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A1573C3-358D-4943-BD7B-541DDB567F6C}"/>
              </a:ext>
            </a:extLst>
          </p:cNvPr>
          <p:cNvSpPr txBox="1"/>
          <p:nvPr/>
        </p:nvSpPr>
        <p:spPr>
          <a:xfrm>
            <a:off x="7355022" y="976516"/>
            <a:ext cx="4364563" cy="1200329"/>
          </a:xfrm>
          <a:prstGeom prst="rect">
            <a:avLst/>
          </a:prstGeom>
          <a:noFill/>
        </p:spPr>
        <p:txBody>
          <a:bodyPr wrap="square" rtlCol="0">
            <a:spAutoFit/>
          </a:bodyPr>
          <a:lstStyle/>
          <a:p>
            <a:r>
              <a:rPr lang="en-US" sz="3600" b="1" dirty="0">
                <a:solidFill>
                  <a:srgbClr val="CC4927"/>
                </a:solidFill>
                <a:latin typeface="Arial" panose="020B0604020202020204" pitchFamily="34" charset="0"/>
                <a:cs typeface="Arial" panose="020B0604020202020204" pitchFamily="34" charset="0"/>
              </a:rPr>
              <a:t>Let’s Hear </a:t>
            </a:r>
            <a:br>
              <a:rPr lang="en-US" sz="3600" b="1" dirty="0">
                <a:solidFill>
                  <a:srgbClr val="CC4927"/>
                </a:solidFill>
                <a:latin typeface="Arial" panose="020B0604020202020204" pitchFamily="34" charset="0"/>
                <a:cs typeface="Arial" panose="020B0604020202020204" pitchFamily="34" charset="0"/>
              </a:rPr>
            </a:br>
            <a:r>
              <a:rPr lang="en-US" sz="3600" b="1" dirty="0">
                <a:solidFill>
                  <a:srgbClr val="CC4927"/>
                </a:solidFill>
                <a:latin typeface="Arial" panose="020B0604020202020204" pitchFamily="34" charset="0"/>
                <a:cs typeface="Arial" panose="020B0604020202020204" pitchFamily="34" charset="0"/>
              </a:rPr>
              <a:t>From You</a:t>
            </a:r>
          </a:p>
        </p:txBody>
      </p:sp>
      <p:sp>
        <p:nvSpPr>
          <p:cNvPr id="6" name="Rectangle 5">
            <a:extLst>
              <a:ext uri="{FF2B5EF4-FFF2-40B4-BE49-F238E27FC236}">
                <a16:creationId xmlns:a16="http://schemas.microsoft.com/office/drawing/2014/main" id="{8DF9A129-B319-4A0C-86C0-70465FA5152B}"/>
              </a:ext>
            </a:extLst>
          </p:cNvPr>
          <p:cNvSpPr/>
          <p:nvPr/>
        </p:nvSpPr>
        <p:spPr>
          <a:xfrm rot="585901">
            <a:off x="6657034" y="-90872"/>
            <a:ext cx="109728" cy="7101058"/>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083601D-AD3C-4B65-B01A-CE9A5B7F59FC}"/>
              </a:ext>
            </a:extLst>
          </p:cNvPr>
          <p:cNvSpPr txBox="1"/>
          <p:nvPr/>
        </p:nvSpPr>
        <p:spPr>
          <a:xfrm>
            <a:off x="7368164" y="2249097"/>
            <a:ext cx="4415923"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What barriers do you face in your workplace?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What strategies can you adopt to overcome these barriers?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What behaviors do you display that may suggest you are not fully engaged in listening to others?</a:t>
            </a:r>
          </a:p>
        </p:txBody>
      </p:sp>
      <p:pic>
        <p:nvPicPr>
          <p:cNvPr id="17" name="Picture 16" descr="A person pointing at something">
            <a:extLst>
              <a:ext uri="{FF2B5EF4-FFF2-40B4-BE49-F238E27FC236}">
                <a16:creationId xmlns:a16="http://schemas.microsoft.com/office/drawing/2014/main" id="{C8EB0B97-EA59-2E0A-20EA-125DA93DC88B}"/>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flipH="1">
            <a:off x="11987557" y="-173093"/>
            <a:ext cx="204441" cy="7031093"/>
          </a:xfrm>
          <a:prstGeom prst="rect">
            <a:avLst/>
          </a:prstGeom>
        </p:spPr>
      </p:pic>
    </p:spTree>
    <p:custDataLst>
      <p:tags r:id="rId1"/>
    </p:custDataLst>
    <p:extLst>
      <p:ext uri="{BB962C8B-B14F-4D97-AF65-F5344CB8AC3E}">
        <p14:creationId xmlns:p14="http://schemas.microsoft.com/office/powerpoint/2010/main" val="18595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9"/>
  <p:tag name="ARTICULATE_USED_LAYOUT" val="7"/>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9"/>
  <p:tag name="ARTICULATE_USED_LAYOUT" val="7"/>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9"/>
  <p:tag name="ARTICULATE_USED_LAYOUT" val="7"/>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9"/>
  <p:tag name="ARTICULATE_USED_LAYOUT" val="7"/>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60"/>
  <p:tag name="ARTICULATE_USED_LAYOUT" val="7"/>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9"/>
  <p:tag name="ARTICULATE_USED_LAYOUT" val="7"/>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60"/>
  <p:tag name="ARTICULATE_USED_LAYOUT" val="7"/>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60"/>
  <p:tag name="ARTICULATE_USED_LAYOUT" val="7"/>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61"/>
  <p:tag name="ARTICULATE_USED_LAYOUT" val="7"/>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DUPLICATEID" val="888ee1586b184c65acc3bd05d85a56f2"/>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6"/>
  <p:tag name="ARTICULATE_USED_LAYOUT" val="7"/>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6"/>
  <p:tag name="ARTICULATE_USED_LAYOUT" val="7"/>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UDIO_ID" val="257"/>
  <p:tag name="ARTICULATE_TITLE_TAG" val="Simple objectives"/>
  <p:tag name="ARTICULATE_NAV_LEVEL" val="1"/>
  <p:tag name="ARTICULATE_TOC_EXPANDED" val="True"/>
  <p:tag name="ARTICULATE_SLIDE_PRESENTER_GUID" val="a130088b-3dc4-4e92-ba72-ba59afbb50ec"/>
  <p:tag name="ARTICULATE_SLIDE_PAUSE" val="1"/>
  <p:tag name="ARTICULATE_HIDE_SLIDE" val="0"/>
  <p:tag name="ARTICULATE_PLAYER_CONTROL_PREVIOUS" val="True"/>
  <p:tag name="ARTICULATE_PLAYER_CONTROL_NEXT" val="True"/>
  <p:tag name="ARTICULATE_USED_LAYOUT" val="7"/>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9"/>
  <p:tag name="ARTICULATE_USED_LAYOUT" val="7"/>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NAV_LEVEL" val="1"/>
  <p:tag name="ARTICULATE_TOC_EXPANDED" val="True"/>
  <p:tag name="ARTICULATE_SLIDE_PRESENTER_GUID" val="591c2249-4092-43db-93c7-ac5a4b15c437"/>
  <p:tag name="ARTICULATE_SLIDE_PAUSE" val="1"/>
  <p:tag name="ARTICULATE_HIDE_SLIDE" val="0"/>
  <p:tag name="ARTICULATE_PLAYER_CONTROL_PREVIOUS" val="False"/>
  <p:tag name="ARTICULATE_PLAYER_CONTROL_NEXT" val="False"/>
  <p:tag name="AUDIO_ID" val="259"/>
  <p:tag name="ARTICULATE_USED_LAYOUT" val="7"/>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35220</TotalTime>
  <Words>3648</Words>
  <Application>Microsoft Office PowerPoint</Application>
  <PresentationFormat>Widescreen</PresentationFormat>
  <Paragraphs>323</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Aptos</vt:lpstr>
      <vt:lpstr>Aptos Display</vt:lpstr>
      <vt:lpstr>Arial</vt:lpstr>
      <vt:lpstr>Calibri</vt:lpstr>
      <vt:lpstr>Microsoft Sans Serif</vt:lpstr>
      <vt:lpstr>Open Sans</vt:lpstr>
      <vt:lpstr>Quicksand Medium</vt:lpstr>
      <vt:lpstr>Symbol</vt:lpstr>
      <vt:lpstr>Office Theme</vt:lpstr>
      <vt:lpstr>FOUNDATIONAL COMMUNICATION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Foundational Communication Skills</dc:title>
  <dc:creator>Joni Dolce</dc:creator>
  <cp:lastModifiedBy>Heidi Trotta</cp:lastModifiedBy>
  <cp:revision>159</cp:revision>
  <dcterms:created xsi:type="dcterms:W3CDTF">2024-08-14T15:14:36Z</dcterms:created>
  <dcterms:modified xsi:type="dcterms:W3CDTF">2025-07-22T14:06:11Z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8C82E7BC-DA0D-4A7F-AC23-6F1E26F994EE</vt:lpwstr>
  </property>
  <property fmtid="{D5CDD505-2E9C-101B-9397-08002B2CF9AE}" pid="3" name="ArticulatePath">
    <vt:lpwstr>Foundational Communication Skills-Mental Health setting combined 8-14-24 ht V1</vt:lpwstr>
  </property>
</Properties>
</file>